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48" r:id="rId7"/>
  </p:sldMasterIdLst>
  <p:notesMasterIdLst>
    <p:notesMasterId r:id="rId130"/>
  </p:notesMasterIdLst>
  <p:sldIdLst>
    <p:sldId id="257" r:id="rId8"/>
    <p:sldId id="258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92" r:id="rId34"/>
    <p:sldId id="293" r:id="rId35"/>
    <p:sldId id="294" r:id="rId36"/>
    <p:sldId id="295" r:id="rId37"/>
    <p:sldId id="286" r:id="rId38"/>
    <p:sldId id="287" r:id="rId39"/>
    <p:sldId id="288" r:id="rId40"/>
    <p:sldId id="296" r:id="rId41"/>
    <p:sldId id="297" r:id="rId42"/>
    <p:sldId id="298" r:id="rId43"/>
    <p:sldId id="299" r:id="rId44"/>
    <p:sldId id="289" r:id="rId45"/>
    <p:sldId id="290" r:id="rId46"/>
    <p:sldId id="291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8" r:id="rId71"/>
    <p:sldId id="329" r:id="rId72"/>
    <p:sldId id="330" r:id="rId73"/>
    <p:sldId id="324" r:id="rId74"/>
    <p:sldId id="325" r:id="rId75"/>
    <p:sldId id="326" r:id="rId76"/>
    <p:sldId id="327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42" r:id="rId85"/>
    <p:sldId id="343" r:id="rId86"/>
    <p:sldId id="344" r:id="rId87"/>
    <p:sldId id="338" r:id="rId88"/>
    <p:sldId id="339" r:id="rId89"/>
    <p:sldId id="340" r:id="rId90"/>
    <p:sldId id="341" r:id="rId91"/>
    <p:sldId id="349" r:id="rId92"/>
    <p:sldId id="350" r:id="rId93"/>
    <p:sldId id="351" r:id="rId94"/>
    <p:sldId id="345" r:id="rId95"/>
    <p:sldId id="346" r:id="rId96"/>
    <p:sldId id="347" r:id="rId97"/>
    <p:sldId id="348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63" r:id="rId106"/>
    <p:sldId id="364" r:id="rId107"/>
    <p:sldId id="365" r:id="rId108"/>
    <p:sldId id="359" r:id="rId109"/>
    <p:sldId id="360" r:id="rId110"/>
    <p:sldId id="361" r:id="rId111"/>
    <p:sldId id="362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15" r:id="rId12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theme" Target="theme/theme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26" Type="http://schemas.openxmlformats.org/officeDocument/2006/relationships/slide" Target="slides/slide119.xml"/><Relationship Id="rId13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D76FCB-5E1D-423B-9684-F01C7551730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CCCC77E-C66D-44A2-9E8D-6A5B082C1F44}">
      <dgm:prSet/>
      <dgm:spPr/>
      <dgm:t>
        <a:bodyPr/>
        <a:lstStyle/>
        <a:p>
          <a:r>
            <a:rPr lang="pt-PT"/>
            <a:t>Funções do Revestimento: </a:t>
          </a:r>
          <a:endParaRPr lang="en-US"/>
        </a:p>
      </dgm:t>
    </dgm:pt>
    <dgm:pt modelId="{2E34D530-3826-4F50-B61A-EDF32F2DBD0E}" type="parTrans" cxnId="{A2529A3A-1384-472B-8AA5-B3CE1F0352BB}">
      <dgm:prSet/>
      <dgm:spPr/>
      <dgm:t>
        <a:bodyPr/>
        <a:lstStyle/>
        <a:p>
          <a:endParaRPr lang="en-US"/>
        </a:p>
      </dgm:t>
    </dgm:pt>
    <dgm:pt modelId="{CC7D2D0B-93A4-4323-8208-EA44C8FECD16}" type="sibTrans" cxnId="{A2529A3A-1384-472B-8AA5-B3CE1F0352BB}">
      <dgm:prSet/>
      <dgm:spPr/>
      <dgm:t>
        <a:bodyPr/>
        <a:lstStyle/>
        <a:p>
          <a:endParaRPr lang="en-US"/>
        </a:p>
      </dgm:t>
    </dgm:pt>
    <dgm:pt modelId="{3223724C-6329-416E-A847-561E5D96F5FB}">
      <dgm:prSet/>
      <dgm:spPr/>
      <dgm:t>
        <a:bodyPr/>
        <a:lstStyle/>
        <a:p>
          <a:r>
            <a:rPr lang="pt-PT"/>
            <a:t>À Locomoção: </a:t>
          </a:r>
          <a:endParaRPr lang="en-US"/>
        </a:p>
      </dgm:t>
    </dgm:pt>
    <dgm:pt modelId="{21C49716-1F4B-4563-ADD6-77CEA46DBCD9}" type="parTrans" cxnId="{91659BF8-D32F-47A7-A8C3-5C1DA332E248}">
      <dgm:prSet/>
      <dgm:spPr/>
      <dgm:t>
        <a:bodyPr/>
        <a:lstStyle/>
        <a:p>
          <a:endParaRPr lang="en-US"/>
        </a:p>
      </dgm:t>
    </dgm:pt>
    <dgm:pt modelId="{340014E2-E1AC-43F6-BA68-1F2AE91B5F69}" type="sibTrans" cxnId="{91659BF8-D32F-47A7-A8C3-5C1DA332E248}">
      <dgm:prSet/>
      <dgm:spPr/>
      <dgm:t>
        <a:bodyPr/>
        <a:lstStyle/>
        <a:p>
          <a:endParaRPr lang="en-US"/>
        </a:p>
      </dgm:t>
    </dgm:pt>
    <dgm:pt modelId="{EE50F795-180D-4E15-83B0-225FB7D63374}">
      <dgm:prSet/>
      <dgm:spPr/>
      <dgm:t>
        <a:bodyPr/>
        <a:lstStyle/>
        <a:p>
          <a:r>
            <a:rPr lang="pt-PT"/>
            <a:t>Ao Regime Alimentar: </a:t>
          </a:r>
          <a:endParaRPr lang="en-US"/>
        </a:p>
      </dgm:t>
    </dgm:pt>
    <dgm:pt modelId="{74AB703A-0734-4E36-AC11-240023C03487}" type="parTrans" cxnId="{B26A98C7-29F6-4923-836A-9E0A5A1D9872}">
      <dgm:prSet/>
      <dgm:spPr/>
      <dgm:t>
        <a:bodyPr/>
        <a:lstStyle/>
        <a:p>
          <a:endParaRPr lang="en-US"/>
        </a:p>
      </dgm:t>
    </dgm:pt>
    <dgm:pt modelId="{9A3694B3-E726-4311-AFCD-FD978C5D4560}" type="sibTrans" cxnId="{B26A98C7-29F6-4923-836A-9E0A5A1D9872}">
      <dgm:prSet/>
      <dgm:spPr/>
      <dgm:t>
        <a:bodyPr/>
        <a:lstStyle/>
        <a:p>
          <a:endParaRPr lang="en-US"/>
        </a:p>
      </dgm:t>
    </dgm:pt>
    <dgm:pt modelId="{E10B46BC-18F8-4D1D-9341-E47C95680214}" type="pres">
      <dgm:prSet presAssocID="{3BD76FCB-5E1D-423B-9684-F01C7551730C}" presName="vert0" presStyleCnt="0">
        <dgm:presLayoutVars>
          <dgm:dir/>
          <dgm:animOne val="branch"/>
          <dgm:animLvl val="lvl"/>
        </dgm:presLayoutVars>
      </dgm:prSet>
      <dgm:spPr/>
    </dgm:pt>
    <dgm:pt modelId="{1594D13D-B0BA-48CD-BD8E-982CE2E5F7A1}" type="pres">
      <dgm:prSet presAssocID="{1CCCC77E-C66D-44A2-9E8D-6A5B082C1F44}" presName="thickLine" presStyleLbl="alignNode1" presStyleIdx="0" presStyleCnt="3"/>
      <dgm:spPr/>
    </dgm:pt>
    <dgm:pt modelId="{7ADD8901-FFB4-4761-BC9D-BB5369AB2225}" type="pres">
      <dgm:prSet presAssocID="{1CCCC77E-C66D-44A2-9E8D-6A5B082C1F44}" presName="horz1" presStyleCnt="0"/>
      <dgm:spPr/>
    </dgm:pt>
    <dgm:pt modelId="{034DCF91-4FEF-47C7-AC84-58D920C863CF}" type="pres">
      <dgm:prSet presAssocID="{1CCCC77E-C66D-44A2-9E8D-6A5B082C1F44}" presName="tx1" presStyleLbl="revTx" presStyleIdx="0" presStyleCnt="3"/>
      <dgm:spPr/>
    </dgm:pt>
    <dgm:pt modelId="{F2E002A4-E83B-4BC0-AE70-F08607BC0F7E}" type="pres">
      <dgm:prSet presAssocID="{1CCCC77E-C66D-44A2-9E8D-6A5B082C1F44}" presName="vert1" presStyleCnt="0"/>
      <dgm:spPr/>
    </dgm:pt>
    <dgm:pt modelId="{C3802F81-406C-4356-85D3-8F0FC4628FCD}" type="pres">
      <dgm:prSet presAssocID="{3223724C-6329-416E-A847-561E5D96F5FB}" presName="thickLine" presStyleLbl="alignNode1" presStyleIdx="1" presStyleCnt="3"/>
      <dgm:spPr/>
    </dgm:pt>
    <dgm:pt modelId="{B279574B-F3C7-41E9-B64C-176F15FBDB14}" type="pres">
      <dgm:prSet presAssocID="{3223724C-6329-416E-A847-561E5D96F5FB}" presName="horz1" presStyleCnt="0"/>
      <dgm:spPr/>
    </dgm:pt>
    <dgm:pt modelId="{8850E96F-D712-4572-A5C9-D85B63582D3D}" type="pres">
      <dgm:prSet presAssocID="{3223724C-6329-416E-A847-561E5D96F5FB}" presName="tx1" presStyleLbl="revTx" presStyleIdx="1" presStyleCnt="3"/>
      <dgm:spPr/>
    </dgm:pt>
    <dgm:pt modelId="{2A6D9F3C-217F-4C30-BC8D-18476410530E}" type="pres">
      <dgm:prSet presAssocID="{3223724C-6329-416E-A847-561E5D96F5FB}" presName="vert1" presStyleCnt="0"/>
      <dgm:spPr/>
    </dgm:pt>
    <dgm:pt modelId="{A8EF81E0-CC3D-4723-937C-4F70D6742428}" type="pres">
      <dgm:prSet presAssocID="{EE50F795-180D-4E15-83B0-225FB7D63374}" presName="thickLine" presStyleLbl="alignNode1" presStyleIdx="2" presStyleCnt="3"/>
      <dgm:spPr/>
    </dgm:pt>
    <dgm:pt modelId="{2D35A5A3-018B-4645-8D5C-A89C41A3AE2F}" type="pres">
      <dgm:prSet presAssocID="{EE50F795-180D-4E15-83B0-225FB7D63374}" presName="horz1" presStyleCnt="0"/>
      <dgm:spPr/>
    </dgm:pt>
    <dgm:pt modelId="{67E4B1A6-5458-42AB-A449-CDFE460A17D4}" type="pres">
      <dgm:prSet presAssocID="{EE50F795-180D-4E15-83B0-225FB7D63374}" presName="tx1" presStyleLbl="revTx" presStyleIdx="2" presStyleCnt="3"/>
      <dgm:spPr/>
    </dgm:pt>
    <dgm:pt modelId="{C34BE459-A43A-4647-BB8A-0B0F8E92A0D7}" type="pres">
      <dgm:prSet presAssocID="{EE50F795-180D-4E15-83B0-225FB7D63374}" presName="vert1" presStyleCnt="0"/>
      <dgm:spPr/>
    </dgm:pt>
  </dgm:ptLst>
  <dgm:cxnLst>
    <dgm:cxn modelId="{AD8A0532-C99A-4CC7-908A-1315A7EF6E91}" type="presOf" srcId="{EE50F795-180D-4E15-83B0-225FB7D63374}" destId="{67E4B1A6-5458-42AB-A449-CDFE460A17D4}" srcOrd="0" destOrd="0" presId="urn:microsoft.com/office/officeart/2008/layout/LinedList"/>
    <dgm:cxn modelId="{A2529A3A-1384-472B-8AA5-B3CE1F0352BB}" srcId="{3BD76FCB-5E1D-423B-9684-F01C7551730C}" destId="{1CCCC77E-C66D-44A2-9E8D-6A5B082C1F44}" srcOrd="0" destOrd="0" parTransId="{2E34D530-3826-4F50-B61A-EDF32F2DBD0E}" sibTransId="{CC7D2D0B-93A4-4323-8208-EA44C8FECD16}"/>
    <dgm:cxn modelId="{4157B743-A7FE-466C-A2E5-E0F6CA9EF202}" type="presOf" srcId="{3BD76FCB-5E1D-423B-9684-F01C7551730C}" destId="{E10B46BC-18F8-4D1D-9341-E47C95680214}" srcOrd="0" destOrd="0" presId="urn:microsoft.com/office/officeart/2008/layout/LinedList"/>
    <dgm:cxn modelId="{B2F49DC6-60C5-4615-89E2-FA6E370F01A4}" type="presOf" srcId="{3223724C-6329-416E-A847-561E5D96F5FB}" destId="{8850E96F-D712-4572-A5C9-D85B63582D3D}" srcOrd="0" destOrd="0" presId="urn:microsoft.com/office/officeart/2008/layout/LinedList"/>
    <dgm:cxn modelId="{B26A98C7-29F6-4923-836A-9E0A5A1D9872}" srcId="{3BD76FCB-5E1D-423B-9684-F01C7551730C}" destId="{EE50F795-180D-4E15-83B0-225FB7D63374}" srcOrd="2" destOrd="0" parTransId="{74AB703A-0734-4E36-AC11-240023C03487}" sibTransId="{9A3694B3-E726-4311-AFCD-FD978C5D4560}"/>
    <dgm:cxn modelId="{8D322CF1-1856-4054-8605-7300DFA303E7}" type="presOf" srcId="{1CCCC77E-C66D-44A2-9E8D-6A5B082C1F44}" destId="{034DCF91-4FEF-47C7-AC84-58D920C863CF}" srcOrd="0" destOrd="0" presId="urn:microsoft.com/office/officeart/2008/layout/LinedList"/>
    <dgm:cxn modelId="{91659BF8-D32F-47A7-A8C3-5C1DA332E248}" srcId="{3BD76FCB-5E1D-423B-9684-F01C7551730C}" destId="{3223724C-6329-416E-A847-561E5D96F5FB}" srcOrd="1" destOrd="0" parTransId="{21C49716-1F4B-4563-ADD6-77CEA46DBCD9}" sibTransId="{340014E2-E1AC-43F6-BA68-1F2AE91B5F69}"/>
    <dgm:cxn modelId="{8D672ACD-648A-4B5E-9C9A-7974BE03CF54}" type="presParOf" srcId="{E10B46BC-18F8-4D1D-9341-E47C95680214}" destId="{1594D13D-B0BA-48CD-BD8E-982CE2E5F7A1}" srcOrd="0" destOrd="0" presId="urn:microsoft.com/office/officeart/2008/layout/LinedList"/>
    <dgm:cxn modelId="{DDE4FDEB-BF47-4CAD-B751-C55059A467BA}" type="presParOf" srcId="{E10B46BC-18F8-4D1D-9341-E47C95680214}" destId="{7ADD8901-FFB4-4761-BC9D-BB5369AB2225}" srcOrd="1" destOrd="0" presId="urn:microsoft.com/office/officeart/2008/layout/LinedList"/>
    <dgm:cxn modelId="{55726C5B-AAC7-4CD2-A83B-DEC6FAEE1D0D}" type="presParOf" srcId="{7ADD8901-FFB4-4761-BC9D-BB5369AB2225}" destId="{034DCF91-4FEF-47C7-AC84-58D920C863CF}" srcOrd="0" destOrd="0" presId="urn:microsoft.com/office/officeart/2008/layout/LinedList"/>
    <dgm:cxn modelId="{AB0B1354-8052-470A-B0D9-497018CEEAE4}" type="presParOf" srcId="{7ADD8901-FFB4-4761-BC9D-BB5369AB2225}" destId="{F2E002A4-E83B-4BC0-AE70-F08607BC0F7E}" srcOrd="1" destOrd="0" presId="urn:microsoft.com/office/officeart/2008/layout/LinedList"/>
    <dgm:cxn modelId="{EA6DA5BF-D42E-447D-B176-449125207C27}" type="presParOf" srcId="{E10B46BC-18F8-4D1D-9341-E47C95680214}" destId="{C3802F81-406C-4356-85D3-8F0FC4628FCD}" srcOrd="2" destOrd="0" presId="urn:microsoft.com/office/officeart/2008/layout/LinedList"/>
    <dgm:cxn modelId="{9DA05F8D-2779-4A7E-B505-4778BA3522E3}" type="presParOf" srcId="{E10B46BC-18F8-4D1D-9341-E47C95680214}" destId="{B279574B-F3C7-41E9-B64C-176F15FBDB14}" srcOrd="3" destOrd="0" presId="urn:microsoft.com/office/officeart/2008/layout/LinedList"/>
    <dgm:cxn modelId="{84CE279E-EBAD-4830-B830-0A635E316EAE}" type="presParOf" srcId="{B279574B-F3C7-41E9-B64C-176F15FBDB14}" destId="{8850E96F-D712-4572-A5C9-D85B63582D3D}" srcOrd="0" destOrd="0" presId="urn:microsoft.com/office/officeart/2008/layout/LinedList"/>
    <dgm:cxn modelId="{30591237-9B2E-4D8A-821D-B8CE00045920}" type="presParOf" srcId="{B279574B-F3C7-41E9-B64C-176F15FBDB14}" destId="{2A6D9F3C-217F-4C30-BC8D-18476410530E}" srcOrd="1" destOrd="0" presId="urn:microsoft.com/office/officeart/2008/layout/LinedList"/>
    <dgm:cxn modelId="{CEB841CA-E508-46C7-88D8-56308604C950}" type="presParOf" srcId="{E10B46BC-18F8-4D1D-9341-E47C95680214}" destId="{A8EF81E0-CC3D-4723-937C-4F70D6742428}" srcOrd="4" destOrd="0" presId="urn:microsoft.com/office/officeart/2008/layout/LinedList"/>
    <dgm:cxn modelId="{FF962D5A-DE25-4F12-9D9C-691936740D3B}" type="presParOf" srcId="{E10B46BC-18F8-4D1D-9341-E47C95680214}" destId="{2D35A5A3-018B-4645-8D5C-A89C41A3AE2F}" srcOrd="5" destOrd="0" presId="urn:microsoft.com/office/officeart/2008/layout/LinedList"/>
    <dgm:cxn modelId="{35F24D3E-EB2E-449F-92A1-252DD12C5EB3}" type="presParOf" srcId="{2D35A5A3-018B-4645-8D5C-A89C41A3AE2F}" destId="{67E4B1A6-5458-42AB-A449-CDFE460A17D4}" srcOrd="0" destOrd="0" presId="urn:microsoft.com/office/officeart/2008/layout/LinedList"/>
    <dgm:cxn modelId="{73BFC77D-FD47-44E6-8CBD-694CB15B62EB}" type="presParOf" srcId="{2D35A5A3-018B-4645-8D5C-A89C41A3AE2F}" destId="{C34BE459-A43A-4647-BB8A-0B0F8E92A0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4D13D-B0BA-48CD-BD8E-982CE2E5F7A1}">
      <dsp:nvSpPr>
        <dsp:cNvPr id="0" name=""/>
        <dsp:cNvSpPr/>
      </dsp:nvSpPr>
      <dsp:spPr>
        <a:xfrm>
          <a:off x="0" y="3099"/>
          <a:ext cx="83850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4DCF91-4FEF-47C7-AC84-58D920C863CF}">
      <dsp:nvSpPr>
        <dsp:cNvPr id="0" name=""/>
        <dsp:cNvSpPr/>
      </dsp:nvSpPr>
      <dsp:spPr>
        <a:xfrm>
          <a:off x="0" y="3099"/>
          <a:ext cx="8385013" cy="2113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5900" kern="1200"/>
            <a:t>Funções do Revestimento: </a:t>
          </a:r>
          <a:endParaRPr lang="en-US" sz="5900" kern="1200"/>
        </a:p>
      </dsp:txBody>
      <dsp:txXfrm>
        <a:off x="0" y="3099"/>
        <a:ext cx="8385013" cy="2113771"/>
      </dsp:txXfrm>
    </dsp:sp>
    <dsp:sp modelId="{C3802F81-406C-4356-85D3-8F0FC4628FCD}">
      <dsp:nvSpPr>
        <dsp:cNvPr id="0" name=""/>
        <dsp:cNvSpPr/>
      </dsp:nvSpPr>
      <dsp:spPr>
        <a:xfrm>
          <a:off x="0" y="2116870"/>
          <a:ext cx="83850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0E96F-D712-4572-A5C9-D85B63582D3D}">
      <dsp:nvSpPr>
        <dsp:cNvPr id="0" name=""/>
        <dsp:cNvSpPr/>
      </dsp:nvSpPr>
      <dsp:spPr>
        <a:xfrm>
          <a:off x="0" y="2116870"/>
          <a:ext cx="8385013" cy="2113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5900" kern="1200"/>
            <a:t>À Locomoção: </a:t>
          </a:r>
          <a:endParaRPr lang="en-US" sz="5900" kern="1200"/>
        </a:p>
      </dsp:txBody>
      <dsp:txXfrm>
        <a:off x="0" y="2116870"/>
        <a:ext cx="8385013" cy="2113771"/>
      </dsp:txXfrm>
    </dsp:sp>
    <dsp:sp modelId="{A8EF81E0-CC3D-4723-937C-4F70D6742428}">
      <dsp:nvSpPr>
        <dsp:cNvPr id="0" name=""/>
        <dsp:cNvSpPr/>
      </dsp:nvSpPr>
      <dsp:spPr>
        <a:xfrm>
          <a:off x="0" y="4230641"/>
          <a:ext cx="83850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4B1A6-5458-42AB-A449-CDFE460A17D4}">
      <dsp:nvSpPr>
        <dsp:cNvPr id="0" name=""/>
        <dsp:cNvSpPr/>
      </dsp:nvSpPr>
      <dsp:spPr>
        <a:xfrm>
          <a:off x="0" y="4230641"/>
          <a:ext cx="8385013" cy="2113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5900" kern="1200"/>
            <a:t>Ao Regime Alimentar: </a:t>
          </a:r>
          <a:endParaRPr lang="en-US" sz="5900" kern="1200"/>
        </a:p>
      </dsp:txBody>
      <dsp:txXfrm>
        <a:off x="0" y="4230641"/>
        <a:ext cx="8385013" cy="2113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81F5C-2C45-44BF-880D-6CE821B7AE80}" type="datetimeFigureOut">
              <a:t>02/06/2022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83639-EFAE-484C-A275-E66ED0D43149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190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7FFBC-1156-4CBD-829F-AC5B2D824B04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6527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3D28D-A647-5A4F-AD23-53B9B892362B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762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4855D-3581-4E0A-B503-CF2988BE9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09598A-2C77-404B-A10F-EB9C042A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68E3915-B3EE-4DBD-8271-5E17EB26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492A391-BB70-460F-AF6C-6F95B351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DA45DA7-D3B4-4207-A024-34CE7DD7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8677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4D90D-AC77-45D1-B957-EBDF8530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AF207EB-33C8-4E35-A83A-1A3E37869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D1D740F-F9EB-4983-A1D7-10076C91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BF337BB-3D84-4846-8F46-4A0B7FB0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D3F7106-C0B7-46E7-A14C-1A2B9547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1931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21FD0-3B2C-469E-999A-0BB7257A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13AA8AA-1616-473C-ABC9-5860E2A1A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92FDD7C-066A-435C-B8A4-E06693153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68A18D9-A6F8-4D25-B450-68430FEF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41DB3F7-8143-4EF3-A939-D2D14B53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7766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E837B4-C0AE-4093-9888-5AD6BA27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5ED0636-B537-43C9-A6AE-A4E476B72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8846963-F68F-474F-8E63-1ABC57E1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C6ADE2C-6024-4CC2-82B4-0C7E5EA7D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806DA73-DBBD-489E-9059-5B307719C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848A64B-B563-4243-AF4C-E98CCB6B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9093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25C9A-2846-40E4-8297-9C858E4FA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94C68D0-8B81-41CF-9A47-EA1CE8158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A8860AE-F1F5-4CB4-9312-0D04B7C92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2E61C00-F73A-4B84-810A-F3AE9E63E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6D8B48F-9E7F-4431-AF28-489A1A559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8A6EA91A-105D-457D-B0CE-79BCB7F3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088E1DEC-AD65-4F9C-A9F3-CDB4A6843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D51B479E-97D0-4324-B88E-B546AC66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3821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4CEF3C-2999-4CE2-83A9-C727435F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47EDBAB-A046-44EB-93AD-84C09840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6B5CF217-F2E4-4E87-93CC-6D9E5F32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809C9F9F-09B8-4A7F-B7AC-CA98F76B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9109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165A469-1626-4617-967F-7A829EFB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2F8D5BA-AA17-43E7-A1C8-40EC62CD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BF5EA90-547B-40B3-BD37-A54E03C1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3821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36EEF-AE6C-4731-B19C-EAA6C7449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938479B-738C-45DA-9CEF-F35794C4D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88CEF96-5E15-4638-B37B-4B4D897D1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4B5B970-F4BF-49D9-BCF6-C8E8B9779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2994CD7-E545-4DAD-8DF9-40A3E84D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E034D3E-EB6A-4D4D-B42F-23D5731B0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4712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797C7-79C2-4237-8072-2ABB7F01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A621BB7-16BA-44C0-AFB6-90B1974D6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721E67F-AE3C-4EEC-936A-D0CA75040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AB94BC6-4F1A-4D6A-BC68-F919EF86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603E342-4C0C-42D9-8DAE-0CF0976F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D473306-2EC1-4DD3-B8A0-0DE71B2F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563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F3ACD-84EB-4FB0-8352-01DF7973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94BCE6A-14C4-46C1-A965-C23EA76C0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75FC698-6466-4E16-AFB7-4A06029B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818D0EE-149A-48F0-A9DB-159BD25D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69D1496-7814-4D97-9E2A-A72B4D7B7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7112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DAF9A8-9862-4527-B329-C2AE84A930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E56F7222-015E-4702-BC8C-48691191F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40EEEFB-2034-4C69-8EB1-831DE9A58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CC1E762-BC4B-436B-BBEE-86BC47D2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5361DC0-98D0-4B11-B091-22788F82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5066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1048594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104859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59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4859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1048582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04858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58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4858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1048626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04862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62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4862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1048631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048632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048633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634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48635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1048637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048638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048639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048640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048641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642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48643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1048606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607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48608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645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48646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1048648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048649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048650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651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48652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1048615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1048616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048617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618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48619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1048621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04862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62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4862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1048610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048611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612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48613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4855D-3581-4E0A-B503-CF2988BE9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09598A-2C77-404B-A10F-EB9C042A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68E3915-B3EE-4DBD-8271-5E17EB26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492A391-BB70-460F-AF6C-6F95B351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DA45DA7-D3B4-4207-A024-34CE7DD7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8677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4D90D-AC77-45D1-B957-EBDF8530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AF207EB-33C8-4E35-A83A-1A3E37869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D1D740F-F9EB-4983-A1D7-10076C91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BF337BB-3D84-4846-8F46-4A0B7FB0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D3F7106-C0B7-46E7-A14C-1A2B9547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1931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21FD0-3B2C-469E-999A-0BB7257A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13AA8AA-1616-473C-ABC9-5860E2A1A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92FDD7C-066A-435C-B8A4-E06693153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68A18D9-A6F8-4D25-B450-68430FEF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41DB3F7-8143-4EF3-A939-D2D14B53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7766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E837B4-C0AE-4093-9888-5AD6BA27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5ED0636-B537-43C9-A6AE-A4E476B72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8846963-F68F-474F-8E63-1ABC57E1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C6ADE2C-6024-4CC2-82B4-0C7E5EA7D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806DA73-DBBD-489E-9059-5B307719C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848A64B-B563-4243-AF4C-E98CCB6B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9093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25C9A-2846-40E4-8297-9C858E4FA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94C68D0-8B81-41CF-9A47-EA1CE8158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A8860AE-F1F5-4CB4-9312-0D04B7C92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2E61C00-F73A-4B84-810A-F3AE9E63E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6D8B48F-9E7F-4431-AF28-489A1A559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8A6EA91A-105D-457D-B0CE-79BCB7F3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088E1DEC-AD65-4F9C-A9F3-CDB4A6843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D51B479E-97D0-4324-B88E-B546AC66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3821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4CEF3C-2999-4CE2-83A9-C727435F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47EDBAB-A046-44EB-93AD-84C09840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6B5CF217-F2E4-4E87-93CC-6D9E5F32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809C9F9F-09B8-4A7F-B7AC-CA98F76B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9109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165A469-1626-4617-967F-7A829EFB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2F8D5BA-AA17-43E7-A1C8-40EC62CD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BF5EA90-547B-40B3-BD37-A54E03C1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3821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36EEF-AE6C-4731-B19C-EAA6C7449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938479B-738C-45DA-9CEF-F35794C4D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88CEF96-5E15-4638-B37B-4B4D897D1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4B5B970-F4BF-49D9-BCF6-C8E8B9779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2994CD7-E545-4DAD-8DF9-40A3E84D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E034D3E-EB6A-4D4D-B42F-23D5731B0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4712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797C7-79C2-4237-8072-2ABB7F01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A621BB7-16BA-44C0-AFB6-90B1974D6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721E67F-AE3C-4EEC-936A-D0CA75040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AB94BC6-4F1A-4D6A-BC68-F919EF86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603E342-4C0C-42D9-8DAE-0CF0976F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D473306-2EC1-4DD3-B8A0-0DE71B2F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563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F3ACD-84EB-4FB0-8352-01DF7973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94BCE6A-14C4-46C1-A965-C23EA76C0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75FC698-6466-4E16-AFB7-4A06029B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818D0EE-149A-48F0-A9DB-159BD25D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69D1496-7814-4D97-9E2A-A72B4D7B7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7112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DAF9A8-9862-4527-B329-C2AE84A930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E56F7222-015E-4702-BC8C-48691191F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40EEEFB-2034-4C69-8EB1-831DE9A58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CC1E762-BC4B-436B-BBEE-86BC47D2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5361DC0-98D0-4B11-B091-22788F82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5066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AA1CC90-1825-407A-B3FA-BBF874FB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91C0DE-6201-4C7B-958C-7EF634EE0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F63BABE-D9DC-4851-8AB4-420E917CD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5B8D0A2-1970-4BD3-9DE0-710E18E67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B76DB9-B00D-4574-91F0-708D7DF7A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790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1048577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048578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1048579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1048580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AA1CC90-1825-407A-B3FA-BBF874FB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91C0DE-6201-4C7B-958C-7EF634EE0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F63BABE-D9DC-4851-8AB4-420E917CD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21EF4-9750-41B7-AF1A-DF96833B14B8}" type="datetimeFigureOut">
              <a:rPr lang="pt-PT" smtClean="0"/>
              <a:t>02/06/2022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5B8D0A2-1970-4BD3-9DE0-710E18E67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B76DB9-B00D-4574-91F0-708D7DF7A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57681-5FCD-404A-8442-1BA30B99B0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790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video" Target="https://www.youtube.com/embed/umPOQfAUUD8?start=7&amp;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6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61.png"/><Relationship Id="rId4" Type="http://schemas.openxmlformats.org/officeDocument/2006/relationships/hyperlink" Target="http://www.naturezaeconservacao.eco.br/2016/04/5-aves-da-mata-atlantica-para-voce.html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2.png"/><Relationship Id="rId7" Type="http://schemas.openxmlformats.org/officeDocument/2006/relationships/hyperlink" Target="https://www.wikiaves.com.br/wiki/flora:fruta-do-sabia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3.jpeg"/><Relationship Id="rId5" Type="http://schemas.openxmlformats.org/officeDocument/2006/relationships/hyperlink" Target="https://textosparareflexao.blogspot.com/2011/12/passaros-voar.html" TargetMode="External"/><Relationship Id="rId10" Type="http://schemas.openxmlformats.org/officeDocument/2006/relationships/hyperlink" Target="http://flickr.com/photos/ana_cotta/2215253658" TargetMode="External"/><Relationship Id="rId4" Type="http://schemas.openxmlformats.org/officeDocument/2006/relationships/image" Target="../media/image162.jpeg"/><Relationship Id="rId9" Type="http://schemas.openxmlformats.org/officeDocument/2006/relationships/image" Target="../media/image16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7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2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7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enciasnatureza.com/2013/12/denticao-dos-mamiferos.html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11" Type="http://schemas.openxmlformats.org/officeDocument/2006/relationships/image" Target="../media/image37.svg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image" Target="../media/image32.jpeg"/><Relationship Id="rId9" Type="http://schemas.openxmlformats.org/officeDocument/2006/relationships/hyperlink" Target="https://creativecommons.org/licenses/by-nc-nd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jpe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2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1.jpeg"/><Relationship Id="rId4" Type="http://schemas.openxmlformats.org/officeDocument/2006/relationships/diagramData" Target="../diagrams/data1.xml"/><Relationship Id="rId9" Type="http://schemas.openxmlformats.org/officeDocument/2006/relationships/image" Target="../media/image11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1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6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imédia Online 1" title="Fada Oriana">
            <a:hlinkClick r:id="" action="ppaction://media"/>
            <a:extLst>
              <a:ext uri="{FF2B5EF4-FFF2-40B4-BE49-F238E27FC236}">
                <a16:creationId xmlns:a16="http://schemas.microsoft.com/office/drawing/2014/main" id="{BA60643E-F41F-A439-4925-BFDADB4953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3201" y="6101851"/>
            <a:ext cx="1148399" cy="756149"/>
          </a:xfrm>
          <a:prstGeom prst="rect">
            <a:avLst/>
          </a:prstGeom>
        </p:spPr>
      </p:pic>
      <p:pic>
        <p:nvPicPr>
          <p:cNvPr id="4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8C758BB5-6CA9-E954-80DB-04983F642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" y="-368710"/>
            <a:ext cx="12187084" cy="722671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843C05C-B799-E71D-B3A3-BCF07F0FDAB0}"/>
              </a:ext>
            </a:extLst>
          </p:cNvPr>
          <p:cNvSpPr txBox="1"/>
          <p:nvPr/>
        </p:nvSpPr>
        <p:spPr>
          <a:xfrm>
            <a:off x="2071511" y="4992510"/>
            <a:ext cx="659553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2800" dirty="0">
                <a:latin typeface="Algerian"/>
                <a:ea typeface="Calibri"/>
                <a:cs typeface="Calibri"/>
              </a:rPr>
              <a:t>ESCOLA BÁSICA DOS OLIVAIS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  <a:ea typeface="Calibri"/>
                <a:cs typeface="Calibri"/>
              </a:rPr>
              <a:t>Trabalho realizado no âmbito das DAC nas disciplinas de Ciências Naturais e Português, nas turmas, B, C e F do 5º Ano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5" name="A Fada Oriana">
            <a:hlinkClick r:id="" action="ppaction://media"/>
            <a:extLst>
              <a:ext uri="{FF2B5EF4-FFF2-40B4-BE49-F238E27FC236}">
                <a16:creationId xmlns:a16="http://schemas.microsoft.com/office/drawing/2014/main" id="{B4F0D54D-4907-9D56-27C0-31435A4F0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47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712">
        <p15:prstTrans prst="peelOff"/>
      </p:transition>
    </mc:Choice>
    <mc:Fallback>
      <p:transition spd="slow" advClick="0" advTm="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567800" y="-8283"/>
            <a:ext cx="5440478" cy="5323114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274" y="664030"/>
            <a:ext cx="3826109" cy="40494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Revestimento: </a:t>
            </a:r>
          </a:p>
          <a:p>
            <a:pPr lvl="1"/>
            <a:r>
              <a:rPr lang="pt-PT"/>
              <a:t>Pele com pelos.</a:t>
            </a:r>
            <a:endParaRPr lang="pt-PT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pt-PT">
              <a:ea typeface="Calibri" panose="020F0502020204030204"/>
              <a:cs typeface="Calibri" panose="020F0502020204030204"/>
            </a:endParaRPr>
          </a:p>
          <a:p>
            <a:r>
              <a:rPr lang="pt-PT"/>
              <a:t>Locomoção: </a:t>
            </a:r>
            <a:endParaRPr lang="pt-PT">
              <a:ea typeface="Calibri"/>
              <a:cs typeface="Calibri"/>
            </a:endParaRPr>
          </a:p>
          <a:p>
            <a:pPr lvl="1"/>
            <a:r>
              <a:rPr lang="pt-PT"/>
              <a:t>A marcha e a corrida.</a:t>
            </a:r>
            <a:endParaRPr lang="pt-PT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pt-PT">
              <a:ea typeface="Calibri" panose="020F0502020204030204"/>
              <a:cs typeface="Calibri" panose="020F0502020204030204"/>
            </a:endParaRPr>
          </a:p>
          <a:p>
            <a:r>
              <a:rPr lang="pt-PT"/>
              <a:t>Regime Alimentar:</a:t>
            </a:r>
            <a:endParaRPr lang="pt-PT">
              <a:ea typeface="Calibri"/>
              <a:cs typeface="Calibri"/>
            </a:endParaRPr>
          </a:p>
          <a:p>
            <a:pPr lvl="1"/>
            <a:r>
              <a:rPr lang="pt-PT"/>
              <a:t>Carnívoro</a:t>
            </a:r>
            <a:endParaRPr lang="pt-PT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114730" y="0"/>
            <a:ext cx="6529762" cy="48981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563924"/>
            <a:ext cx="5552722" cy="3202738"/>
          </a:xfrm>
        </p:spPr>
        <p:txBody>
          <a:bodyPr>
            <a:normAutofit fontScale="90000"/>
          </a:bodyPr>
          <a:lstStyle/>
          <a:p>
            <a:br>
              <a:rPr lang="pt-PT" sz="3200" b="1"/>
            </a:br>
            <a:br>
              <a:rPr lang="pt-PT" sz="3200" b="1"/>
            </a:br>
            <a:br>
              <a:rPr lang="pt-PT" sz="3200" b="1"/>
            </a:br>
            <a:r>
              <a:rPr lang="pt-PT" sz="3200" b="1"/>
              <a:t>Habitat: Ambiente Terrestre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Forma:  Cabeça, tronco e membros.</a:t>
            </a:r>
            <a:br>
              <a:rPr lang="pt-PT" sz="3200" b="1"/>
            </a:br>
            <a:r>
              <a:rPr lang="pt-PT" sz="3200" b="1"/>
              <a:t> Simetria: Bilateral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Tipo de Reprodução: Sexuada. </a:t>
            </a:r>
            <a:br>
              <a:rPr lang="pt-PT" sz="3200" b="1"/>
            </a:br>
            <a:br>
              <a:rPr lang="pt-PT" sz="3200" b="1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1214095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502696" y="206571"/>
            <a:ext cx="5523988" cy="5234979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8575" y="911920"/>
            <a:ext cx="4095283" cy="40704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  <a:endParaRPr lang="pt-PT" sz="1800" b="1" dirty="0"/>
          </a:p>
          <a:p>
            <a:pPr lvl="1"/>
            <a:r>
              <a:rPr lang="pt-PT" sz="1400" b="1" dirty="0"/>
              <a:t>Pelo.</a:t>
            </a:r>
            <a:endParaRPr lang="pt-PT" sz="1400" b="1" dirty="0">
              <a:cs typeface="Calibri"/>
            </a:endParaRPr>
          </a:p>
          <a:p>
            <a:r>
              <a:rPr lang="pt-PT" dirty="0"/>
              <a:t>Locomoção: </a:t>
            </a:r>
            <a:endParaRPr lang="pt-PT" sz="1800" b="1" dirty="0"/>
          </a:p>
          <a:p>
            <a:pPr lvl="1"/>
            <a:r>
              <a:rPr lang="pt-PT" sz="1400" b="1" dirty="0"/>
              <a:t>Saltar e correr.</a:t>
            </a:r>
            <a:endParaRPr lang="pt-PT" sz="1400" b="1">
              <a:cs typeface="Calibri"/>
            </a:endParaRPr>
          </a:p>
          <a:p>
            <a:r>
              <a:rPr lang="pt-PT" dirty="0"/>
              <a:t>Regime Alimentar:</a:t>
            </a:r>
            <a:r>
              <a:rPr lang="pt-PT" b="1" dirty="0"/>
              <a:t> </a:t>
            </a:r>
            <a:endParaRPr lang="pt-PT" sz="1800" b="1" dirty="0">
              <a:ea typeface="+mn-lt"/>
              <a:cs typeface="+mn-lt"/>
            </a:endParaRPr>
          </a:p>
          <a:p>
            <a:r>
              <a:rPr lang="pt-PT" sz="1800" b="1" dirty="0">
                <a:ea typeface="+mn-lt"/>
                <a:cs typeface="+mn-lt"/>
              </a:rPr>
              <a:t>Omnívoro - comem plantas, frutos, sementes, raízes, vegetais, insetos, outros pequenos animais como besouros, lagartas, baratas, gafanhotos, vermes, caracóis e restos de comida humana.</a:t>
            </a:r>
            <a:endParaRPr lang="pt-PT" sz="1800" b="1"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205206" cy="523719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669" y="818314"/>
            <a:ext cx="4379898" cy="348137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pt-PT" sz="3200" b="1" dirty="0"/>
            </a:br>
            <a:r>
              <a:rPr lang="pt-PT" sz="3200" b="1" dirty="0"/>
              <a:t>Habitat: </a:t>
            </a:r>
            <a:r>
              <a:rPr lang="pt-PT" sz="1800" b="1" dirty="0"/>
              <a:t>Ambiente Terrestre geralmente em casas e esgotos.</a:t>
            </a:r>
            <a:br>
              <a:rPr lang="pt-PT" sz="1800" b="1" dirty="0">
                <a:cs typeface="Calibri Light"/>
              </a:rPr>
            </a:br>
            <a:br>
              <a:rPr lang="pt-PT" sz="3200" b="1" dirty="0"/>
            </a:br>
            <a:r>
              <a:rPr lang="pt-PT" sz="3200" b="1" dirty="0"/>
              <a:t>Forma: </a:t>
            </a:r>
            <a:r>
              <a:rPr lang="pt-PT" sz="1800" b="1" dirty="0"/>
              <a:t>Cabeça, tronco e membros, (focinho pontiagudo, orelhas pequenas e arredondadas e uma longa cauda nua ou quase sem pelo.</a:t>
            </a:r>
            <a:br>
              <a:rPr lang="pt-PT" sz="3200" b="1" dirty="0"/>
            </a:br>
            <a:r>
              <a:rPr lang="pt-PT" sz="3200" b="1" dirty="0"/>
              <a:t>Simetria: </a:t>
            </a:r>
            <a:r>
              <a:rPr lang="pt-PT" sz="1800" b="1" dirty="0"/>
              <a:t>Bilateral</a:t>
            </a:r>
            <a:r>
              <a:rPr lang="pt-PT" sz="1800" dirty="0"/>
              <a:t> </a:t>
            </a:r>
            <a:r>
              <a:rPr lang="pt-PT" sz="1800" b="1" dirty="0">
                <a:ea typeface="+mj-lt"/>
                <a:cs typeface="+mj-lt"/>
              </a:rPr>
              <a:t>(é aquela em que o animal apresenta duas partes semelhantes, sendo dividido apenas por um único eixo de simetria).</a:t>
            </a:r>
            <a:br>
              <a:rPr lang="pt-PT" sz="1800" b="1" dirty="0">
                <a:cs typeface="Calibri Light"/>
              </a:rPr>
            </a:br>
            <a:br>
              <a:rPr lang="pt-PT" sz="3200" b="1" dirty="0"/>
            </a:br>
            <a:r>
              <a:rPr lang="pt-PT" sz="3200" b="1" dirty="0"/>
              <a:t>Tipo de Reprodução: </a:t>
            </a:r>
            <a:r>
              <a:rPr lang="pt-PT" sz="1800" b="1" dirty="0"/>
              <a:t>Sexuada </a:t>
            </a:r>
            <a:br>
              <a:rPr lang="pt-PT" sz="3200" b="1" dirty="0"/>
            </a:br>
            <a:endParaRPr lang="pt-PT" sz="3200" b="1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83854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323" y="378629"/>
            <a:ext cx="5266459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pt-PT">
              <a:ea typeface="+mn-lt"/>
              <a:cs typeface="+mn-lt"/>
            </a:endParaRPr>
          </a:p>
          <a:p>
            <a:endParaRPr lang="pt-PT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pt-PT" dirty="0">
              <a:solidFill>
                <a:srgbClr val="000000"/>
              </a:solidFill>
              <a:cs typeface="Calibri"/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 descr="Uma imagem com mamífero, gato, roedor, cinzento&#10;&#10;Descrição gerada automaticamente">
            <a:extLst>
              <a:ext uri="{FF2B5EF4-FFF2-40B4-BE49-F238E27FC236}">
                <a16:creationId xmlns:a16="http://schemas.microsoft.com/office/drawing/2014/main" id="{9B1AD60D-FB2F-2763-F8DD-AB836984E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084" y="865873"/>
            <a:ext cx="2512101" cy="167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7" descr="Uma imagem com mamífero, gato, preto, roedor&#10;&#10;Descrição gerada automaticamente">
            <a:extLst>
              <a:ext uri="{FF2B5EF4-FFF2-40B4-BE49-F238E27FC236}">
                <a16:creationId xmlns:a16="http://schemas.microsoft.com/office/drawing/2014/main" id="{E65D2107-83A5-CA41-EEDA-3B3730888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208" y="2819255"/>
            <a:ext cx="1996699" cy="178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8" descr="Uma imagem com gato, mamífero, roedor, gato doméstico&#10;&#10;Descrição gerada automaticamente">
            <a:extLst>
              <a:ext uri="{FF2B5EF4-FFF2-40B4-BE49-F238E27FC236}">
                <a16:creationId xmlns:a16="http://schemas.microsoft.com/office/drawing/2014/main" id="{2DC96594-7718-1004-341C-C15A22064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3708" y="4981672"/>
            <a:ext cx="3392311" cy="1873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65727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519757" y="5747169"/>
            <a:ext cx="4959458" cy="1493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</a:rPr>
              <a:t> </a:t>
            </a:r>
            <a:r>
              <a:rPr lang="pt-BR" sz="3200" b="0" i="0" dirty="0">
                <a:solidFill>
                  <a:schemeClr val="bg1"/>
                </a:solidFill>
                <a:effectLst/>
              </a:rPr>
              <a:t> Animal:</a:t>
            </a:r>
            <a:r>
              <a:rPr lang="pt-BR" sz="3200" dirty="0">
                <a:solidFill>
                  <a:schemeClr val="bg1"/>
                </a:solidFill>
              </a:rPr>
              <a:t> Porco </a:t>
            </a:r>
            <a:endParaRPr lang="pt-BR" sz="3200" b="0" i="0">
              <a:solidFill>
                <a:schemeClr val="bg1"/>
              </a:solidFill>
              <a:effectLst/>
            </a:endParaRPr>
          </a:p>
          <a:p>
            <a:pPr algn="l" rtl="0" fontAlgn="base">
              <a:lnSpc>
                <a:spcPct val="150000"/>
              </a:lnSpc>
            </a:pPr>
            <a:endParaRPr lang="en-US" sz="3200" b="0" i="0">
              <a:solidFill>
                <a:schemeClr val="bg1"/>
              </a:solidFill>
              <a:effectLst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A4AD7E8-A7E0-A046-A225-87F40C319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51" y="2196075"/>
            <a:ext cx="3617807" cy="3337355"/>
          </a:xfrm>
          <a:prstGeom prst="rect">
            <a:avLst/>
          </a:prstGeom>
        </p:spPr>
      </p:pic>
      <p:pic>
        <p:nvPicPr>
          <p:cNvPr id="9" name="Imagem 9" descr="Uma imagem com chávena, café, recipiente, caneca&#10;&#10;Descrição gerada automaticamente">
            <a:extLst>
              <a:ext uri="{FF2B5EF4-FFF2-40B4-BE49-F238E27FC236}">
                <a16:creationId xmlns:a16="http://schemas.microsoft.com/office/drawing/2014/main" id="{A7E55A36-8838-40B9-89C4-8B6B96A79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511" y="3430187"/>
            <a:ext cx="2743200" cy="321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26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-4865"/>
            <a:ext cx="5144145" cy="5248860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544" y="823783"/>
            <a:ext cx="3883617" cy="376065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pt-PT" dirty="0"/>
              <a:t>Revestimento:</a:t>
            </a:r>
            <a:r>
              <a:rPr lang="pt-BR" dirty="0"/>
              <a:t> </a:t>
            </a:r>
            <a:endParaRPr lang="pt-PT" dirty="0">
              <a:cs typeface="Calibri"/>
            </a:endParaRPr>
          </a:p>
          <a:p>
            <a:pPr lvl="1"/>
            <a:r>
              <a:rPr lang="pt-BR" dirty="0"/>
              <a:t>Pele e pelo </a:t>
            </a:r>
            <a:endParaRPr lang="pt-PT">
              <a:cs typeface="Calibri"/>
            </a:endParaRPr>
          </a:p>
          <a:p>
            <a:endParaRPr lang="pt-PT"/>
          </a:p>
          <a:p>
            <a:pPr marL="0" indent="0">
              <a:buNone/>
            </a:pPr>
            <a:endParaRPr lang="pt-PT"/>
          </a:p>
          <a:p>
            <a:r>
              <a:rPr lang="pt-PT" dirty="0"/>
              <a:t>Locomoção:</a:t>
            </a:r>
            <a:r>
              <a:rPr lang="pt-BR" dirty="0"/>
              <a:t> </a:t>
            </a:r>
            <a:endParaRPr lang="pt-PT">
              <a:cs typeface="Calibri" panose="020F0502020204030204"/>
            </a:endParaRPr>
          </a:p>
          <a:p>
            <a:pPr lvl="1"/>
            <a:r>
              <a:rPr lang="pt-BR" dirty="0"/>
              <a:t>Marcha</a:t>
            </a:r>
            <a:endParaRPr lang="pt-PT" dirty="0">
              <a:cs typeface="Calibri"/>
            </a:endParaRPr>
          </a:p>
          <a:p>
            <a:endParaRPr lang="pt-PT"/>
          </a:p>
          <a:p>
            <a:pPr marL="0" indent="0">
              <a:buNone/>
            </a:pPr>
            <a:endParaRPr lang="pt-PT"/>
          </a:p>
          <a:p>
            <a:r>
              <a:rPr lang="pt-PT" dirty="0"/>
              <a:t>Regime Alimentar:</a:t>
            </a:r>
            <a:endParaRPr lang="pt-PT" dirty="0">
              <a:cs typeface="Calibri"/>
            </a:endParaRPr>
          </a:p>
          <a:p>
            <a:pPr lvl="1"/>
            <a:r>
              <a:rPr lang="pt-BR" dirty="0"/>
              <a:t>Omnívoro 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620" y="860257"/>
            <a:ext cx="5295962" cy="2855790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</a:t>
            </a:r>
            <a:r>
              <a:rPr lang="pt-BR" sz="3200" b="1" dirty="0"/>
              <a:t> Ambiente terrestre - florestas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</a:t>
            </a:r>
            <a:r>
              <a:rPr lang="pt-BR" sz="3200" b="1" dirty="0"/>
              <a:t> Cabeça tronco e membros </a:t>
            </a:r>
            <a:br>
              <a:rPr lang="pt-PT" sz="3200" b="1" dirty="0"/>
            </a:br>
            <a:r>
              <a:rPr lang="pt-PT" sz="3200" b="1" dirty="0"/>
              <a:t>Simetria:</a:t>
            </a:r>
            <a:r>
              <a:rPr lang="pt-BR" sz="3200" b="1" dirty="0"/>
              <a:t> Bilateral 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</a:t>
            </a:r>
            <a:r>
              <a:rPr lang="pt-BR" sz="3200" b="1" dirty="0"/>
              <a:t> Sexuada 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2027894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914" y="565688"/>
            <a:ext cx="4984237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</a:t>
            </a:r>
            <a:endParaRPr lang="pt-BR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BR" dirty="0">
                <a:solidFill>
                  <a:schemeClr val="bg1"/>
                </a:solidFill>
                <a:ea typeface="+mn-lt"/>
                <a:cs typeface="+mn-lt"/>
              </a:rPr>
              <a:t>Permite a transpiração</a:t>
            </a:r>
          </a:p>
          <a:p>
            <a:pPr lvl="1"/>
            <a:r>
              <a:rPr lang="pt-BR" dirty="0">
                <a:solidFill>
                  <a:schemeClr val="bg1"/>
                </a:solidFill>
                <a:ea typeface="+mn-lt"/>
                <a:cs typeface="+mn-lt"/>
              </a:rPr>
              <a:t>A respiração cutânea </a:t>
            </a:r>
            <a:endParaRPr lang="pt-PT">
              <a:solidFill>
                <a:srgbClr val="000000"/>
              </a:solidFill>
              <a:cs typeface="Calibri"/>
            </a:endParaRPr>
          </a:p>
          <a:p>
            <a:pPr marL="457200" lvl="1" indent="0">
              <a:buNone/>
            </a:pPr>
            <a:endParaRPr lang="pt-BR" dirty="0">
              <a:solidFill>
                <a:schemeClr val="bg1"/>
              </a:solidFill>
              <a:cs typeface="Calibri" panose="020F0502020204030204"/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</a:t>
            </a:r>
            <a:endParaRPr lang="pt-PT" sz="1200">
              <a:solidFill>
                <a:schemeClr val="bg1"/>
              </a:solidFill>
            </a:endParaRPr>
          </a:p>
          <a:p>
            <a:pPr lvl="1"/>
            <a:r>
              <a:rPr lang="pt-BR" dirty="0">
                <a:solidFill>
                  <a:schemeClr val="bg1"/>
                </a:solidFill>
              </a:rPr>
              <a:t>Permite andar em praticamente todo o tipo de terreno  </a:t>
            </a:r>
            <a:endParaRPr lang="pt-BR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BR" dirty="0">
                <a:solidFill>
                  <a:schemeClr val="bg1"/>
                </a:solidFill>
              </a:rPr>
              <a:t>O porco tem incisivos caninos e molares </a:t>
            </a:r>
            <a:endParaRPr lang="pt-BR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BR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6DE6FFF-6D9B-504A-880B-45AC0B5AA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9240330" y="449979"/>
            <a:ext cx="2690024" cy="21061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823675B-BE10-6A45-A84D-B8360734D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072886" y="2965338"/>
            <a:ext cx="1188650" cy="157842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29E4764-5DD0-C542-AEE4-D6646C2FC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182" y="5090279"/>
            <a:ext cx="2858004" cy="16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22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482441" cy="2229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 dirty="0">
                <a:solidFill>
                  <a:schemeClr val="bg1"/>
                </a:solidFill>
                <a:latin typeface="Algerian"/>
              </a:rPr>
              <a:t>A Fada Oriana </a:t>
            </a:r>
            <a:br>
              <a:rPr lang="pt-PT" sz="3600" dirty="0">
                <a:solidFill>
                  <a:schemeClr val="bg1"/>
                </a:solidFill>
                <a:latin typeface="Algerian"/>
              </a:rPr>
            </a:br>
            <a:r>
              <a:rPr lang="pt-PT" sz="2000" dirty="0">
                <a:solidFill>
                  <a:schemeClr val="bg1"/>
                </a:solidFill>
                <a:latin typeface="Algerian"/>
              </a:rPr>
              <a:t>de </a:t>
            </a:r>
            <a:br>
              <a:rPr lang="pt-PT" sz="3600" dirty="0">
                <a:solidFill>
                  <a:schemeClr val="bg1"/>
                </a:solidFill>
                <a:latin typeface="Algerian"/>
                <a:ea typeface="+mj-lt"/>
                <a:cs typeface="+mj-lt"/>
              </a:rPr>
            </a:br>
            <a:r>
              <a:rPr lang="pt-PT" sz="2400" b="1" dirty="0">
                <a:ea typeface="+mj-lt"/>
                <a:cs typeface="+mj-lt"/>
              </a:rPr>
              <a:t>Sophia de Melo Breyner Andresen</a:t>
            </a:r>
            <a:endParaRPr lang="pt-PT" sz="2400" dirty="0" err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986" y="835043"/>
            <a:ext cx="3403793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Eu gostei de ler “A Fada </a:t>
            </a:r>
            <a:r>
              <a:rPr lang="pt-BR" dirty="0" err="1">
                <a:solidFill>
                  <a:schemeClr val="bg1"/>
                </a:solidFill>
              </a:rPr>
              <a:t>Oriana</a:t>
            </a:r>
            <a:r>
              <a:rPr lang="pt-BR" dirty="0">
                <a:solidFill>
                  <a:schemeClr val="bg1"/>
                </a:solidFill>
              </a:rPr>
              <a:t>” porque:</a:t>
            </a:r>
            <a:endParaRPr lang="pt-BR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A Fada </a:t>
            </a:r>
            <a:r>
              <a:rPr lang="pt-BR" dirty="0" err="1">
                <a:solidFill>
                  <a:schemeClr val="bg1"/>
                </a:solidFill>
              </a:rPr>
              <a:t>Oriana</a:t>
            </a:r>
            <a:r>
              <a:rPr lang="pt-BR" dirty="0">
                <a:solidFill>
                  <a:schemeClr val="bg1"/>
                </a:solidFill>
              </a:rPr>
              <a:t> aprendeu uma lição valiosa e nós também aprendemos com ela.</a:t>
            </a:r>
            <a:endParaRPr lang="pt-BR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A vida dela foi um exemplo para nós.</a:t>
            </a:r>
            <a:endParaRPr lang="pt-BR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BR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05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 </a:t>
            </a:r>
            <a:r>
              <a:rPr lang="en-US" sz="3200" dirty="0">
                <a:solidFill>
                  <a:srgbClr val="000000"/>
                </a:solidFill>
              </a:rPr>
              <a:t>Gaio - </a:t>
            </a:r>
            <a:r>
              <a:rPr lang="en-US" sz="3200" dirty="0" err="1">
                <a:solidFill>
                  <a:srgbClr val="000000"/>
                </a:solidFill>
              </a:rPr>
              <a:t>azul</a:t>
            </a:r>
            <a:r>
              <a:rPr lang="en-US" sz="3200" dirty="0">
                <a:solidFill>
                  <a:srgbClr val="000000"/>
                </a:solidFill>
              </a:rPr>
              <a:t> </a:t>
            </a:r>
            <a:endParaRPr lang="en-US" sz="3200" b="0" i="0" dirty="0" err="1">
              <a:solidFill>
                <a:srgbClr val="000000"/>
              </a:solidFill>
              <a:effectLst/>
              <a:cs typeface="Calibri"/>
            </a:endParaRPr>
          </a:p>
        </p:txBody>
      </p:sp>
      <p:pic>
        <p:nvPicPr>
          <p:cNvPr id="6" name="Imagem 6" descr="Uma imagem com árvore, exterior, pássaro, ramo&#10;&#10;Descrição gerada automaticamente">
            <a:extLst>
              <a:ext uri="{FF2B5EF4-FFF2-40B4-BE49-F238E27FC236}">
                <a16:creationId xmlns:a16="http://schemas.microsoft.com/office/drawing/2014/main" id="{D875861D-50EB-0ED2-3B5E-2913C7E89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5037" y="1414688"/>
            <a:ext cx="4716904" cy="301807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1EDE58C-7721-084B-1D72-891A17B908CE}"/>
              </a:ext>
            </a:extLst>
          </p:cNvPr>
          <p:cNvSpPr txBox="1"/>
          <p:nvPr/>
        </p:nvSpPr>
        <p:spPr>
          <a:xfrm>
            <a:off x="1763843" y="390142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10" name="Imagem 10" descr="Uma imagem com azul&#10;&#10;Descrição gerada automaticamente">
            <a:extLst>
              <a:ext uri="{FF2B5EF4-FFF2-40B4-BE49-F238E27FC236}">
                <a16:creationId xmlns:a16="http://schemas.microsoft.com/office/drawing/2014/main" id="{72A3BA4D-BD24-AB96-71F9-E3D72CD8F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116" y="4530635"/>
            <a:ext cx="3674533" cy="21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34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-4865"/>
            <a:ext cx="5144145" cy="5277082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1988" y="767338"/>
            <a:ext cx="3883617" cy="40005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</a:t>
            </a:r>
          </a:p>
          <a:p>
            <a:pPr lvl="1"/>
            <a:r>
              <a:rPr lang="pt-PT" dirty="0"/>
              <a:t>Penas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ea typeface="Calibri" panose="020F0502020204030204"/>
              <a:cs typeface="Calibri" panose="020F0502020204030204"/>
            </a:endParaRPr>
          </a:p>
          <a:p>
            <a:r>
              <a:rPr lang="pt-PT" dirty="0"/>
              <a:t>Locomoção:</a:t>
            </a:r>
            <a:endParaRPr lang="pt-PT" dirty="0">
              <a:ea typeface="Calibri"/>
              <a:cs typeface="Calibri"/>
            </a:endParaRPr>
          </a:p>
          <a:p>
            <a:pPr lvl="1"/>
            <a:r>
              <a:rPr lang="pt-PT" dirty="0"/>
              <a:t>Voar</a:t>
            </a:r>
            <a:endParaRPr lang="pt-PT" dirty="0">
              <a:ea typeface="Calibri"/>
              <a:cs typeface="Calibri"/>
            </a:endParaRPr>
          </a:p>
          <a:p>
            <a:endParaRPr lang="pt-PT"/>
          </a:p>
          <a:p>
            <a:r>
              <a:rPr lang="pt-PT" dirty="0"/>
              <a:t>Regime Alimentar:</a:t>
            </a:r>
            <a:endParaRPr lang="pt-PT" dirty="0">
              <a:ea typeface="Calibri"/>
              <a:cs typeface="Calibri"/>
            </a:endParaRPr>
          </a:p>
          <a:p>
            <a:pPr lvl="1"/>
            <a:r>
              <a:rPr lang="pt-PT" dirty="0"/>
              <a:t>Omnívoros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563924"/>
            <a:ext cx="5295962" cy="3222678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 Ambiente Terrestre  - floresta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Aerodinâmica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>
                <a:ea typeface="Calibri Light"/>
                <a:cs typeface="Calibri Light"/>
              </a:rPr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2614293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097" y="327043"/>
            <a:ext cx="4278681" cy="61358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pt-PT">
              <a:ea typeface="+mn-lt"/>
              <a:cs typeface="+mn-lt"/>
            </a:endParaRPr>
          </a:p>
          <a:p>
            <a:endParaRPr lang="pt-PT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pt-PT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</a:t>
            </a:r>
            <a:endParaRPr lang="pt-PT" sz="1200">
              <a:solidFill>
                <a:schemeClr val="bg1"/>
              </a:solidFill>
              <a:ea typeface="Calibri"/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</a:t>
            </a:r>
            <a:endParaRPr lang="pt-PT" sz="120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 descr="Uma imagem com rebanho, céu, pássaro, exterior&#10;&#10;Descrição gerada automaticamente">
            <a:extLst>
              <a:ext uri="{FF2B5EF4-FFF2-40B4-BE49-F238E27FC236}">
                <a16:creationId xmlns:a16="http://schemas.microsoft.com/office/drawing/2014/main" id="{84BF6F42-8D3E-E12C-469F-2075C6C61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64193" y="2933688"/>
            <a:ext cx="2705723" cy="181369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684A195-65C9-C9D6-CC48-87AD5ECE6242}"/>
              </a:ext>
            </a:extLst>
          </p:cNvPr>
          <p:cNvSpPr txBox="1"/>
          <p:nvPr/>
        </p:nvSpPr>
        <p:spPr>
          <a:xfrm>
            <a:off x="7147810" y="4166928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16" name="Imagem 16" descr="Uma imagem com exterior, amarelo, colorido, ramo&#10;&#10;Descrição gerada automaticamente">
            <a:extLst>
              <a:ext uri="{FF2B5EF4-FFF2-40B4-BE49-F238E27FC236}">
                <a16:creationId xmlns:a16="http://schemas.microsoft.com/office/drawing/2014/main" id="{EA19E462-0396-CA05-7389-F9259255F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92269" y="5396933"/>
            <a:ext cx="1744354" cy="1221397"/>
          </a:xfrm>
          <a:prstGeom prst="rect">
            <a:avLst/>
          </a:prstGeom>
        </p:spPr>
      </p:pic>
      <p:pic>
        <p:nvPicPr>
          <p:cNvPr id="19" name="Imagem 19" descr="Banco de imagens : natureza, ramo, pássaro, animais ...">
            <a:extLst>
              <a:ext uri="{FF2B5EF4-FFF2-40B4-BE49-F238E27FC236}">
                <a16:creationId xmlns:a16="http://schemas.microsoft.com/office/drawing/2014/main" id="{F0B748FF-1B98-1510-B49F-8627BA302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9594" y="5397613"/>
            <a:ext cx="1556478" cy="1220038"/>
          </a:xfrm>
          <a:prstGeom prst="rect">
            <a:avLst/>
          </a:prstGeom>
        </p:spPr>
      </p:pic>
      <p:pic>
        <p:nvPicPr>
          <p:cNvPr id="20" name="Imagem 20" descr="Uma imagem com colorido&#10;&#10;Descrição gerada automaticamente">
            <a:extLst>
              <a:ext uri="{FF2B5EF4-FFF2-40B4-BE49-F238E27FC236}">
                <a16:creationId xmlns:a16="http://schemas.microsoft.com/office/drawing/2014/main" id="{B80BE2EF-F0C6-0DFC-BEEA-785A45A4C1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622267" y="785277"/>
            <a:ext cx="2743199" cy="187255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F1DC98EC-6330-EDA5-FCAB-A61C7FD5E919}"/>
              </a:ext>
            </a:extLst>
          </p:cNvPr>
          <p:cNvSpPr txBox="1"/>
          <p:nvPr/>
        </p:nvSpPr>
        <p:spPr>
          <a:xfrm>
            <a:off x="8821711" y="207962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961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482441" cy="2229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 dirty="0">
                <a:solidFill>
                  <a:schemeClr val="bg1"/>
                </a:solidFill>
                <a:latin typeface="Algerian"/>
              </a:rPr>
              <a:t>A Fada Oriana </a:t>
            </a:r>
            <a:br>
              <a:rPr lang="pt-PT" sz="3600" dirty="0">
                <a:solidFill>
                  <a:schemeClr val="bg1"/>
                </a:solidFill>
                <a:latin typeface="Algerian"/>
              </a:rPr>
            </a:br>
            <a:r>
              <a:rPr lang="pt-PT" sz="2000" dirty="0">
                <a:solidFill>
                  <a:schemeClr val="bg1"/>
                </a:solidFill>
                <a:latin typeface="Algerian"/>
              </a:rPr>
              <a:t>de </a:t>
            </a:r>
            <a:br>
              <a:rPr lang="pt-PT" sz="3600" dirty="0">
                <a:solidFill>
                  <a:schemeClr val="bg1"/>
                </a:solidFill>
                <a:latin typeface="Algerian"/>
                <a:ea typeface="+mj-lt"/>
                <a:cs typeface="+mj-lt"/>
              </a:rPr>
            </a:br>
            <a:r>
              <a:rPr lang="pt-PT" sz="2400" b="1" dirty="0">
                <a:ea typeface="+mj-lt"/>
                <a:cs typeface="+mj-lt"/>
              </a:rPr>
              <a:t>Sophia de Melo Breyner Andresen</a:t>
            </a:r>
            <a:endParaRPr lang="pt-PT" sz="2400" dirty="0" err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097" y="1653487"/>
            <a:ext cx="3657792" cy="39204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Eu gostei muito de ler "A Fada Oriana de Sophia de Melo Breyner Andersen" porque eu gosto de ler histórias que têm animais.</a:t>
            </a:r>
          </a:p>
        </p:txBody>
      </p:sp>
    </p:spTree>
    <p:extLst>
      <p:ext uri="{BB962C8B-B14F-4D97-AF65-F5344CB8AC3E}">
        <p14:creationId xmlns:p14="http://schemas.microsoft.com/office/powerpoint/2010/main" val="810887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547257"/>
          </a:xfrm>
          <a:prstGeom prst="cloudCallout">
            <a:avLst>
              <a:gd name="adj1" fmla="val -5666"/>
              <a:gd name="adj2" fmla="val 73963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2"/>
            <a:ext cx="3223649" cy="18902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/>
              </a:rPr>
              <a:t>Adaptações              do             </a:t>
            </a:r>
            <a:br>
              <a:rPr lang="pt-PT" sz="3600"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/>
              </a:rPr>
              <a:t>gato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117" y="310444"/>
            <a:ext cx="7517997" cy="646288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r>
              <a:rPr lang="pt-PT" sz="440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pt-PT" sz="660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pt-PT" sz="6600" b="1">
                <a:solidFill>
                  <a:schemeClr val="bg1"/>
                </a:solidFill>
                <a:ea typeface="+mn-lt"/>
                <a:cs typeface="+mn-lt"/>
              </a:rPr>
              <a:t>  Funções do Revestimento: </a:t>
            </a:r>
            <a:endParaRPr lang="pt-PT" sz="6600" b="1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pt-PT" sz="6600">
                <a:solidFill>
                  <a:schemeClr val="bg1"/>
                </a:solidFill>
                <a:ea typeface="+mn-lt"/>
                <a:cs typeface="+mn-lt"/>
              </a:rPr>
              <a:t>   </a:t>
            </a:r>
            <a:r>
              <a:rPr lang="pt-PT" sz="6600">
                <a:ea typeface="+mn-lt"/>
                <a:cs typeface="+mn-lt"/>
              </a:rPr>
              <a:t>  -Para manter o isolamento térmico</a:t>
            </a:r>
            <a:endParaRPr lang="pt-PT">
              <a:ea typeface="+mn-lt"/>
              <a:cs typeface="+mn-lt"/>
            </a:endParaRPr>
          </a:p>
          <a:p>
            <a:pPr marL="0" indent="0">
              <a:buNone/>
            </a:pPr>
            <a:r>
              <a:rPr lang="pt-PT" sz="6600">
                <a:ea typeface="+mn-lt"/>
                <a:cs typeface="+mn-lt"/>
              </a:rPr>
              <a:t>(manter a temperatura).</a:t>
            </a:r>
            <a:endParaRPr lang="pt-PT">
              <a:cs typeface="Calibri"/>
            </a:endParaRPr>
          </a:p>
          <a:p>
            <a:pPr marL="0" indent="0">
              <a:buNone/>
            </a:pPr>
            <a:r>
              <a:rPr lang="pt-PT" sz="6600">
                <a:ea typeface="+mn-lt"/>
                <a:cs typeface="+mn-lt"/>
              </a:rPr>
              <a:t>     - Para intimidar o inimigo e parecer maior do que é.</a:t>
            </a: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pt-PT" sz="4400">
                <a:solidFill>
                  <a:schemeClr val="bg1"/>
                </a:solidFill>
              </a:rPr>
              <a:t>     </a:t>
            </a:r>
            <a:endParaRPr lang="pt-PT" sz="44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PT" sz="6600" b="1">
                <a:solidFill>
                  <a:schemeClr val="bg1"/>
                </a:solidFill>
              </a:rPr>
              <a:t>À Locomoção:</a:t>
            </a:r>
            <a:endParaRPr lang="pt-PT" sz="66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PT" sz="6600">
                <a:solidFill>
                  <a:schemeClr val="bg1"/>
                </a:solidFill>
              </a:rPr>
              <a:t>    </a:t>
            </a:r>
            <a:r>
              <a:rPr lang="pt-PT" sz="6600"/>
              <a:t>  - O gato possui unhas retráteis e um corpo flexível, musculoso e compacto. </a:t>
            </a:r>
            <a:endParaRPr lang="pt-PT" sz="6600">
              <a:cs typeface="Calibri"/>
            </a:endParaRPr>
          </a:p>
          <a:p>
            <a:pPr marL="0" indent="0">
              <a:buNone/>
            </a:pPr>
            <a:r>
              <a:rPr lang="pt-PT" sz="6600"/>
              <a:t>      - O</a:t>
            </a:r>
            <a:r>
              <a:rPr lang="pt-PT" sz="6600" b="0" i="0">
                <a:effectLst/>
              </a:rPr>
              <a:t> gato, apoia no solo apenas os </a:t>
            </a:r>
            <a:r>
              <a:rPr lang="pt-PT" sz="6600"/>
              <a:t>dedos </a:t>
            </a:r>
            <a:r>
              <a:rPr lang="pt-PT" sz="6600" b="0" i="0">
                <a:effectLst/>
              </a:rPr>
              <a:t>das patas. Por isso são mais rápidos em relação aos animais que apoiam toda a pata no solo.</a:t>
            </a:r>
            <a:endParaRPr lang="pt-PT" sz="6600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 sz="4400" b="1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PT" sz="6600" b="1">
                <a:solidFill>
                  <a:schemeClr val="bg1"/>
                </a:solidFill>
                <a:ea typeface="Calibri"/>
                <a:cs typeface="Calibri"/>
              </a:rPr>
              <a:t>Regime Alimentar:</a:t>
            </a:r>
          </a:p>
          <a:p>
            <a:pPr marL="0" indent="0">
              <a:buNone/>
            </a:pPr>
            <a:r>
              <a:rPr lang="pt-PT" sz="6600">
                <a:ea typeface="+mn-lt"/>
                <a:cs typeface="+mn-lt"/>
              </a:rPr>
              <a:t>Os gatos necessitam de boa quantidade</a:t>
            </a:r>
          </a:p>
          <a:p>
            <a:pPr marL="0" indent="0">
              <a:buNone/>
            </a:pPr>
            <a:r>
              <a:rPr lang="pt-PT" sz="6600">
                <a:ea typeface="+mn-lt"/>
                <a:cs typeface="+mn-lt"/>
              </a:rPr>
              <a:t>de proteínas e gorduras (carnes, peixe, aves,</a:t>
            </a:r>
          </a:p>
          <a:p>
            <a:pPr marL="0" indent="0">
              <a:buNone/>
            </a:pPr>
            <a:r>
              <a:rPr lang="pt-PT" sz="6600">
                <a:ea typeface="+mn-lt"/>
                <a:cs typeface="+mn-lt"/>
              </a:rPr>
              <a:t>vegetais, soja). Precisam também de hidratos</a:t>
            </a:r>
          </a:p>
          <a:p>
            <a:pPr marL="0" indent="0">
              <a:buNone/>
            </a:pPr>
            <a:r>
              <a:rPr lang="pt-PT" sz="6600">
                <a:ea typeface="+mn-lt"/>
                <a:cs typeface="+mn-lt"/>
              </a:rPr>
              <a:t>de carbono, sais minerais, vitaminas e claro,</a:t>
            </a:r>
          </a:p>
          <a:p>
            <a:pPr marL="0" indent="0">
              <a:buNone/>
            </a:pPr>
            <a:r>
              <a:rPr lang="pt-PT" sz="6600">
                <a:ea typeface="+mn-lt"/>
                <a:cs typeface="+mn-lt"/>
              </a:rPr>
              <a:t>água fresca sempre disponível, principalmente </a:t>
            </a:r>
          </a:p>
          <a:p>
            <a:pPr marL="0" indent="0">
              <a:buNone/>
            </a:pPr>
            <a:r>
              <a:rPr lang="pt-PT" sz="6600">
                <a:ea typeface="+mn-lt"/>
                <a:cs typeface="+mn-lt"/>
              </a:rPr>
              <a:t>para os que se alimentam de ração seca.</a:t>
            </a:r>
            <a:endParaRPr lang="pt-PT" sz="6600">
              <a:ea typeface="Calibri"/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4400">
              <a:solidFill>
                <a:schemeClr val="bg1"/>
              </a:solidFill>
            </a:endParaRPr>
          </a:p>
          <a:p>
            <a:endParaRPr lang="pt-PT" sz="44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pt-PT" sz="4400">
                <a:solidFill>
                  <a:schemeClr val="bg1"/>
                </a:solidFill>
              </a:rPr>
              <a:t>Ao Regime Alimentar: </a:t>
            </a:r>
            <a:r>
              <a:rPr lang="pt-PT" sz="4400" b="0" i="0">
                <a:solidFill>
                  <a:schemeClr val="bg1"/>
                </a:solidFill>
                <a:effectLst/>
              </a:rPr>
              <a:t> Os gatos necessitam de boa quantidade de </a:t>
            </a:r>
            <a:r>
              <a:rPr lang="pt-PT" sz="4400">
                <a:solidFill>
                  <a:schemeClr val="bg1"/>
                </a:solidFill>
              </a:rPr>
              <a:t>proteínas </a:t>
            </a:r>
            <a:r>
              <a:rPr lang="pt-PT" sz="4400" b="0" i="0">
                <a:solidFill>
                  <a:schemeClr val="bg1"/>
                </a:solidFill>
                <a:effectLst/>
              </a:rPr>
              <a:t>e gorduras (carnes, peixe, aves, vegetais, soja). Precisam também de hidratos de carbono, sais minerais, vitaminas e claro, água fresca sempre disponível, principalmente para os que se alimentam de ração seca. Já os gatos selvagens bebem pouca água.</a:t>
            </a:r>
            <a:endParaRPr lang="pt-PT" sz="4400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3E9767-52DF-4063-82CC-CF63820D6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3413275"/>
            <a:ext cx="3277003" cy="25980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08A5866-942B-4968-A35B-4928BB099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957" y="517882"/>
            <a:ext cx="2488155" cy="1530432"/>
          </a:xfrm>
          <a:prstGeom prst="rect">
            <a:avLst/>
          </a:prstGeom>
        </p:spPr>
      </p:pic>
      <p:pic>
        <p:nvPicPr>
          <p:cNvPr id="8" name="Imagem 8">
            <a:extLst>
              <a:ext uri="{FF2B5EF4-FFF2-40B4-BE49-F238E27FC236}">
                <a16:creationId xmlns:a16="http://schemas.microsoft.com/office/drawing/2014/main" id="{17C65AF7-A0CF-BA1A-D609-1150E77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195" y="3096051"/>
            <a:ext cx="3439914" cy="1608789"/>
          </a:xfrm>
          <a:prstGeom prst="rect">
            <a:avLst/>
          </a:prstGeom>
        </p:spPr>
      </p:pic>
      <p:pic>
        <p:nvPicPr>
          <p:cNvPr id="9" name="Imagem 9">
            <a:extLst>
              <a:ext uri="{FF2B5EF4-FFF2-40B4-BE49-F238E27FC236}">
                <a16:creationId xmlns:a16="http://schemas.microsoft.com/office/drawing/2014/main" id="{EF3D025A-D3EB-B68E-F1FF-A14D1018E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141" y="5066943"/>
            <a:ext cx="2743200" cy="1704823"/>
          </a:xfrm>
          <a:prstGeom prst="rect">
            <a:avLst/>
          </a:prstGeom>
        </p:spPr>
      </p:pic>
      <p:pic>
        <p:nvPicPr>
          <p:cNvPr id="10" name="Imagem 10">
            <a:extLst>
              <a:ext uri="{FF2B5EF4-FFF2-40B4-BE49-F238E27FC236}">
                <a16:creationId xmlns:a16="http://schemas.microsoft.com/office/drawing/2014/main" id="{EE0BAE3D-AFA1-CACA-8399-7A389C28E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1476" y="3555645"/>
            <a:ext cx="2051756" cy="136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5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 </a:t>
            </a:r>
            <a:r>
              <a:rPr lang="en-US" sz="3200">
                <a:solidFill>
                  <a:schemeClr val="bg1"/>
                </a:solidFill>
              </a:rPr>
              <a:t>RÃ</a:t>
            </a:r>
            <a:endParaRPr lang="en-US" sz="3200" b="0" i="0">
              <a:solidFill>
                <a:schemeClr val="bg1"/>
              </a:solidFill>
              <a:effectLst/>
            </a:endParaRPr>
          </a:p>
        </p:txBody>
      </p:sp>
      <p:pic>
        <p:nvPicPr>
          <p:cNvPr id="6" name="Imagem 6" descr="Banco de imagens : Sapos, rã, Hyla, anfíbio, Shrub frog ...">
            <a:extLst>
              <a:ext uri="{FF2B5EF4-FFF2-40B4-BE49-F238E27FC236}">
                <a16:creationId xmlns:a16="http://schemas.microsoft.com/office/drawing/2014/main" id="{2149766C-DE71-BCA4-85B0-51A92606D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97" y="2094895"/>
            <a:ext cx="4931226" cy="3331027"/>
          </a:xfrm>
          <a:prstGeom prst="rect">
            <a:avLst/>
          </a:prstGeom>
        </p:spPr>
      </p:pic>
      <p:pic>
        <p:nvPicPr>
          <p:cNvPr id="7" name="Imagem 7" descr="Uma imagem com verde&#10;&#10;Descrição gerada automaticamente">
            <a:extLst>
              <a:ext uri="{FF2B5EF4-FFF2-40B4-BE49-F238E27FC236}">
                <a16:creationId xmlns:a16="http://schemas.microsoft.com/office/drawing/2014/main" id="{802DA305-4E22-C52A-A01B-B0FFE1762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323" y="3252119"/>
            <a:ext cx="2945857" cy="33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5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360428" y="-4865"/>
            <a:ext cx="5652145" cy="5672193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655" y="823783"/>
            <a:ext cx="4081172" cy="39416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 </a:t>
            </a:r>
            <a:r>
              <a:rPr lang="pt-PT" sz="1800" dirty="0">
                <a:ea typeface="+mn-lt"/>
                <a:cs typeface="+mn-lt"/>
              </a:rPr>
              <a:t> </a:t>
            </a:r>
          </a:p>
          <a:p>
            <a:pPr lvl="1"/>
            <a:r>
              <a:rPr lang="pt-PT" sz="2000" dirty="0">
                <a:ea typeface="+mn-lt"/>
                <a:cs typeface="+mn-lt"/>
              </a:rPr>
              <a:t>Pele nua, húmida, viscosa e fina.</a:t>
            </a:r>
            <a:endParaRPr lang="pt-PT" sz="2000" dirty="0">
              <a:cs typeface="Calibri"/>
            </a:endParaRPr>
          </a:p>
          <a:p>
            <a:r>
              <a:rPr lang="pt-PT" dirty="0"/>
              <a:t>Locomoção: </a:t>
            </a:r>
            <a:endParaRPr lang="pt-PT" sz="1800" dirty="0"/>
          </a:p>
          <a:p>
            <a:pPr lvl="1"/>
            <a:r>
              <a:rPr lang="pt-PT" sz="2000" dirty="0"/>
              <a:t>Salto</a:t>
            </a:r>
            <a:r>
              <a:rPr lang="pt-PT" sz="1600" dirty="0"/>
              <a:t>.</a:t>
            </a:r>
            <a:r>
              <a:rPr lang="pt-PT" sz="1400" dirty="0"/>
              <a:t> </a:t>
            </a:r>
            <a:endParaRPr lang="pt-PT" sz="1400" dirty="0">
              <a:cs typeface="Calibri"/>
            </a:endParaRPr>
          </a:p>
          <a:p>
            <a:r>
              <a:rPr lang="pt-PT" dirty="0"/>
              <a:t>Regime Alimentar: </a:t>
            </a:r>
            <a:endParaRPr lang="pt-PT" sz="1800" dirty="0"/>
          </a:p>
          <a:p>
            <a:pPr lvl="1"/>
            <a:r>
              <a:rPr lang="pt-PT" sz="2000" dirty="0"/>
              <a:t>Insetívoro -</a:t>
            </a:r>
            <a:r>
              <a:rPr lang="pt-PT" sz="2000" dirty="0">
                <a:ea typeface="+mn-lt"/>
                <a:cs typeface="+mn-lt"/>
              </a:rPr>
              <a:t> </a:t>
            </a:r>
          </a:p>
          <a:p>
            <a:pPr marL="457200" lvl="1" indent="0">
              <a:buNone/>
            </a:pPr>
            <a:r>
              <a:rPr lang="pt-PT" sz="2000" dirty="0">
                <a:ea typeface="+mn-lt"/>
                <a:cs typeface="+mn-lt"/>
              </a:rPr>
              <a:t>A sua </a:t>
            </a:r>
            <a:r>
              <a:rPr lang="pt-PT" sz="2000" b="1" dirty="0">
                <a:ea typeface="+mn-lt"/>
                <a:cs typeface="+mn-lt"/>
              </a:rPr>
              <a:t>alimentação</a:t>
            </a:r>
            <a:r>
              <a:rPr lang="pt-PT" sz="2000" dirty="0">
                <a:ea typeface="+mn-lt"/>
                <a:cs typeface="+mn-lt"/>
              </a:rPr>
              <a:t> está baseada em insetos, vermes e animais de pequeno porte.</a:t>
            </a:r>
            <a:endParaRPr lang="pt-PT" sz="2000"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007651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563924"/>
            <a:ext cx="4068296" cy="2869901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Habitat: </a:t>
            </a:r>
            <a:r>
              <a:rPr lang="pt-PT" sz="1800" b="1" dirty="0"/>
              <a:t>Ambiente terrestre e aquático: rios, lagos, riachos e outros locais com água doce.</a:t>
            </a:r>
            <a:br>
              <a:rPr lang="pt-PT" sz="1800" b="1" dirty="0">
                <a:cs typeface="Calibri Light"/>
              </a:rPr>
            </a:br>
            <a:br>
              <a:rPr lang="pt-PT" sz="1800" b="1" dirty="0"/>
            </a:br>
            <a:r>
              <a:rPr lang="pt-PT" sz="3200" b="1" dirty="0"/>
              <a:t>Forma:</a:t>
            </a:r>
            <a:r>
              <a:rPr lang="pt-PT" sz="1800" b="1" dirty="0"/>
              <a:t> Cabeça, tronco e membros.</a:t>
            </a:r>
            <a:br>
              <a:rPr lang="pt-PT" sz="1800" b="1" dirty="0">
                <a:cs typeface="Calibri Light"/>
              </a:rPr>
            </a:br>
            <a:r>
              <a:rPr lang="pt-PT" sz="3200" b="1" dirty="0"/>
              <a:t>Simetria: </a:t>
            </a:r>
            <a:r>
              <a:rPr lang="pt-PT" sz="1800" b="1" dirty="0"/>
              <a:t>Bilateral.</a:t>
            </a:r>
            <a:br>
              <a:rPr lang="pt-PT" sz="1800" b="1" dirty="0">
                <a:cs typeface="Calibri Light"/>
              </a:rPr>
            </a:br>
            <a:br>
              <a:rPr lang="pt-PT" sz="3200" b="1" dirty="0"/>
            </a:br>
            <a:r>
              <a:rPr lang="pt-PT" sz="3200" b="1" dirty="0"/>
              <a:t>Tipo de Reprodução: </a:t>
            </a:r>
            <a:r>
              <a:rPr lang="pt-PT" sz="1800" b="1" dirty="0"/>
              <a:t>Sexuada.</a:t>
            </a:r>
            <a:br>
              <a:rPr lang="pt-PT" sz="1800" b="1" dirty="0"/>
            </a:br>
            <a:br>
              <a:rPr lang="pt-PT" sz="18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232003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499079"/>
            <a:ext cx="4941903" cy="63589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sz="2000" dirty="0">
                <a:solidFill>
                  <a:srgbClr val="000000"/>
                </a:solidFill>
                <a:cs typeface="Calibri"/>
              </a:rPr>
              <a:t>Ajuda na sua respiração cutânea e na </a:t>
            </a:r>
            <a:endParaRPr lang="en-US" sz="2000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pt-PT" sz="2000" dirty="0">
                <a:solidFill>
                  <a:srgbClr val="000000"/>
                </a:solidFill>
                <a:cs typeface="Calibri"/>
              </a:rPr>
              <a:t>sua hidratação.</a:t>
            </a:r>
            <a:endParaRPr lang="pt-PT" sz="2000" dirty="0"/>
          </a:p>
          <a:p>
            <a:endParaRPr lang="pt-PT">
              <a:solidFill>
                <a:srgbClr val="000000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Pernas em forma de z. </a:t>
            </a:r>
            <a:r>
              <a:rPr lang="pt-PT" sz="2000" dirty="0">
                <a:ea typeface="+mn-lt"/>
                <a:cs typeface="+mn-lt"/>
              </a:rPr>
              <a:t>A anatomia dos pés e pernas das </a:t>
            </a:r>
            <a:r>
              <a:rPr lang="pt-PT" sz="2000" b="1" dirty="0">
                <a:ea typeface="+mn-lt"/>
                <a:cs typeface="+mn-lt"/>
              </a:rPr>
              <a:t>rãs</a:t>
            </a:r>
            <a:r>
              <a:rPr lang="pt-PT" sz="2000" dirty="0">
                <a:ea typeface="+mn-lt"/>
                <a:cs typeface="+mn-lt"/>
              </a:rPr>
              <a:t> favorecem saltos altos e deslocamentos rápidos.</a:t>
            </a:r>
            <a:endParaRPr lang="pt-PT" sz="2000" dirty="0">
              <a:cs typeface="Calibri"/>
            </a:endParaRPr>
          </a:p>
          <a:p>
            <a:endParaRPr lang="pt-PT" sz="18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pt-PT" sz="180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/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 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Com a sua língua consegue alcançar os insetos.</a:t>
            </a:r>
            <a:endParaRPr lang="pt-PT" sz="200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pt-PT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7" name="Imagem 7" descr="Uma imagem com rã&#10;&#10;Descrição gerada automaticamente">
            <a:extLst>
              <a:ext uri="{FF2B5EF4-FFF2-40B4-BE49-F238E27FC236}">
                <a16:creationId xmlns:a16="http://schemas.microsoft.com/office/drawing/2014/main" id="{2E726F5A-BB2F-16AE-88C4-EC01AF1FF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838" y="1281611"/>
            <a:ext cx="2442654" cy="1418213"/>
          </a:xfrm>
          <a:prstGeom prst="rect">
            <a:avLst/>
          </a:prstGeom>
        </p:spPr>
      </p:pic>
      <p:pic>
        <p:nvPicPr>
          <p:cNvPr id="8" name="Imagem 8" descr="Uma imagem com salamandra&#10;&#10;Descrição gerada automaticamente">
            <a:extLst>
              <a:ext uri="{FF2B5EF4-FFF2-40B4-BE49-F238E27FC236}">
                <a16:creationId xmlns:a16="http://schemas.microsoft.com/office/drawing/2014/main" id="{B87E627F-95BB-57AD-27C6-A885B0DF6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907" y="3250709"/>
            <a:ext cx="2416716" cy="1597160"/>
          </a:xfrm>
          <a:prstGeom prst="rect">
            <a:avLst/>
          </a:prstGeom>
        </p:spPr>
      </p:pic>
      <p:pic>
        <p:nvPicPr>
          <p:cNvPr id="9" name="Imagem 9" descr="Uma imagem com rã&#10;&#10;Descrição gerada automaticamente">
            <a:extLst>
              <a:ext uri="{FF2B5EF4-FFF2-40B4-BE49-F238E27FC236}">
                <a16:creationId xmlns:a16="http://schemas.microsoft.com/office/drawing/2014/main" id="{17223F52-89F5-7375-A752-B0D3FA7B7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363" y="5270605"/>
            <a:ext cx="2633682" cy="15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66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482441" cy="2229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/>
              </a:rPr>
              <a:t>A Fada Oriana </a:t>
            </a:r>
            <a:br>
              <a:rPr lang="pt-PT" sz="3600">
                <a:solidFill>
                  <a:schemeClr val="bg1"/>
                </a:solidFill>
                <a:latin typeface="Algerian"/>
              </a:rPr>
            </a:br>
            <a:r>
              <a:rPr lang="pt-PT" sz="2000">
                <a:solidFill>
                  <a:schemeClr val="bg1"/>
                </a:solidFill>
                <a:latin typeface="Algerian"/>
              </a:rPr>
              <a:t>de </a:t>
            </a:r>
            <a:br>
              <a:rPr lang="pt-PT" sz="3600">
                <a:solidFill>
                  <a:schemeClr val="bg1"/>
                </a:solidFill>
                <a:latin typeface="Algerian"/>
                <a:ea typeface="+mj-lt"/>
                <a:cs typeface="+mj-lt"/>
              </a:rPr>
            </a:br>
            <a:r>
              <a:rPr lang="pt-PT" sz="2400" b="1">
                <a:ea typeface="+mj-lt"/>
                <a:cs typeface="+mj-lt"/>
              </a:rPr>
              <a:t>Sophia de Melo Breyner Andresen</a:t>
            </a:r>
            <a:endParaRPr lang="pt-PT" sz="2400" err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097" y="1216042"/>
            <a:ext cx="3403793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pt-PT" sz="3200" dirty="0">
                <a:solidFill>
                  <a:schemeClr val="bg1"/>
                </a:solidFill>
                <a:cs typeface="Calibri"/>
              </a:rPr>
              <a:t>Eu gostei de ler "A Fada Oriana" porque gostei da grande gratidão que a fada tinha e do amor que ela tinha pela velha.</a:t>
            </a:r>
          </a:p>
        </p:txBody>
      </p:sp>
    </p:spTree>
    <p:extLst>
      <p:ext uri="{BB962C8B-B14F-4D97-AF65-F5344CB8AC3E}">
        <p14:creationId xmlns:p14="http://schemas.microsoft.com/office/powerpoint/2010/main" val="1153597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i="0">
                <a:solidFill>
                  <a:srgbClr val="000000"/>
                </a:solidFill>
                <a:effectLst/>
              </a:rPr>
              <a:t>​ </a:t>
            </a:r>
            <a:r>
              <a:rPr lang="pt-PT" sz="3200" i="0">
                <a:solidFill>
                  <a:srgbClr val="000000"/>
                </a:solidFill>
                <a:effectLst/>
              </a:rPr>
              <a:t> Beija-flor</a:t>
            </a:r>
            <a:endParaRPr lang="en-US" sz="3200" i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m 6">
            <a:extLst>
              <a:ext uri="{FF2B5EF4-FFF2-40B4-BE49-F238E27FC236}">
                <a16:creationId xmlns:a16="http://schemas.microsoft.com/office/drawing/2014/main" id="{4808C233-9F18-3543-854D-C1CF26827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" y="1901719"/>
            <a:ext cx="4959458" cy="3533247"/>
          </a:xfrm>
          <a:prstGeom prst="rect">
            <a:avLst/>
          </a:prstGeom>
        </p:spPr>
      </p:pic>
      <p:pic>
        <p:nvPicPr>
          <p:cNvPr id="10" name="Imagem 10">
            <a:extLst>
              <a:ext uri="{FF2B5EF4-FFF2-40B4-BE49-F238E27FC236}">
                <a16:creationId xmlns:a16="http://schemas.microsoft.com/office/drawing/2014/main" id="{A08FEC58-EA7A-DE15-E09E-82586EC94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290" y="4406555"/>
            <a:ext cx="3222977" cy="22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82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572095" y="376135"/>
            <a:ext cx="5454589" cy="5601637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099" y="1233005"/>
            <a:ext cx="3883617" cy="3887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</a:t>
            </a:r>
          </a:p>
          <a:p>
            <a:pPr lvl="1"/>
            <a:r>
              <a:rPr lang="pt-PT" dirty="0"/>
              <a:t>Penas</a:t>
            </a:r>
            <a:endParaRPr lang="pt-PT" dirty="0">
              <a:cs typeface="Calibri"/>
            </a:endParaRPr>
          </a:p>
          <a:p>
            <a:endParaRPr lang="pt-PT"/>
          </a:p>
          <a:p>
            <a:r>
              <a:rPr lang="pt-PT" dirty="0"/>
              <a:t>Locomoção:</a:t>
            </a:r>
            <a:endParaRPr lang="pt-PT" dirty="0">
              <a:cs typeface="Calibri"/>
            </a:endParaRPr>
          </a:p>
          <a:p>
            <a:pPr lvl="1"/>
            <a:r>
              <a:rPr lang="pt-PT" dirty="0"/>
              <a:t>Voo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Regime Alimentar:</a:t>
            </a:r>
          </a:p>
          <a:p>
            <a:pPr lvl="1"/>
            <a:r>
              <a:rPr lang="pt-PT" dirty="0"/>
              <a:t>Frugívoro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374540" cy="509886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620" y="959034"/>
            <a:ext cx="4957295" cy="3079389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 Ambiente terrestre - Amazônia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Cabeça, troncos e membros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1161703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454043"/>
            <a:ext cx="5195903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As penas permitem o voo ;</a:t>
            </a: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Aquecem;</a:t>
            </a: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Camuflam;</a:t>
            </a: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 Atraem o seu par na época do acasalamento 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rgbClr val="000000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</a:t>
            </a:r>
            <a:endParaRPr lang="pt-PT" b="1" dirty="0">
              <a:solidFill>
                <a:schemeClr val="bg1"/>
              </a:solidFill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As penas permitem o voo.</a:t>
            </a:r>
            <a:endParaRPr lang="pt-PT" b="1" dirty="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Frugívoro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>
            <a:extLst>
              <a:ext uri="{FF2B5EF4-FFF2-40B4-BE49-F238E27FC236}">
                <a16:creationId xmlns:a16="http://schemas.microsoft.com/office/drawing/2014/main" id="{C4FBBF4B-FC35-6E4C-A3A4-2F9E27A0D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043203" y="141113"/>
            <a:ext cx="2852461" cy="1766375"/>
          </a:xfrm>
          <a:prstGeom prst="rect">
            <a:avLst/>
          </a:prstGeom>
        </p:spPr>
      </p:pic>
      <p:pic>
        <p:nvPicPr>
          <p:cNvPr id="7" name="Imagem 7">
            <a:extLst>
              <a:ext uri="{FF2B5EF4-FFF2-40B4-BE49-F238E27FC236}">
                <a16:creationId xmlns:a16="http://schemas.microsoft.com/office/drawing/2014/main" id="{BA56B187-9FD6-284F-8706-F84C35BD2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4215" y="2969072"/>
            <a:ext cx="2045478" cy="1131377"/>
          </a:xfrm>
          <a:prstGeom prst="rect">
            <a:avLst/>
          </a:prstGeom>
        </p:spPr>
      </p:pic>
      <p:pic>
        <p:nvPicPr>
          <p:cNvPr id="8" name="Imagem 8">
            <a:extLst>
              <a:ext uri="{FF2B5EF4-FFF2-40B4-BE49-F238E27FC236}">
                <a16:creationId xmlns:a16="http://schemas.microsoft.com/office/drawing/2014/main" id="{E81695E7-B947-474A-84D7-1592FFC0E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4682402"/>
            <a:ext cx="3692212" cy="19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8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482441" cy="2229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 dirty="0">
                <a:solidFill>
                  <a:schemeClr val="bg1"/>
                </a:solidFill>
                <a:latin typeface="Algerian"/>
              </a:rPr>
              <a:t>A Fada Oriana </a:t>
            </a:r>
            <a:br>
              <a:rPr lang="pt-PT" sz="3600" dirty="0">
                <a:solidFill>
                  <a:schemeClr val="bg1"/>
                </a:solidFill>
                <a:latin typeface="Algerian"/>
              </a:rPr>
            </a:br>
            <a:r>
              <a:rPr lang="pt-PT" sz="2000" dirty="0">
                <a:solidFill>
                  <a:schemeClr val="bg1"/>
                </a:solidFill>
                <a:latin typeface="Algerian"/>
              </a:rPr>
              <a:t>de </a:t>
            </a:r>
            <a:br>
              <a:rPr lang="pt-PT" sz="3600" dirty="0">
                <a:solidFill>
                  <a:schemeClr val="bg1"/>
                </a:solidFill>
                <a:latin typeface="Algerian"/>
                <a:ea typeface="+mj-lt"/>
                <a:cs typeface="+mj-lt"/>
              </a:rPr>
            </a:br>
            <a:r>
              <a:rPr lang="pt-PT" sz="2400" b="1" dirty="0">
                <a:ea typeface="+mj-lt"/>
                <a:cs typeface="+mj-lt"/>
              </a:rPr>
              <a:t>Sophia de Melo Breyner Andresen</a:t>
            </a:r>
            <a:endParaRPr lang="pt-PT" sz="2400" dirty="0" err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69" y="810633"/>
            <a:ext cx="3333237" cy="5715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r>
              <a:rPr lang="pt-PT" dirty="0"/>
              <a:t>Eu gostei de ler “A fada Oriana ” porque dá uma lição de vida e nós aprendemos a cumprir o que prometemos.</a:t>
            </a:r>
            <a:endParaRPr lang="pt-PT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051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 Aranha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128C72E-C1AB-4C42-90F3-A4FE77311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43" y="2248613"/>
            <a:ext cx="4986172" cy="3318071"/>
          </a:xfrm>
          <a:prstGeom prst="rect">
            <a:avLst/>
          </a:prstGeom>
        </p:spPr>
      </p:pic>
      <p:pic>
        <p:nvPicPr>
          <p:cNvPr id="8" name="Imagem 8" descr="Uma imagem com invertebrado, artrópode, aranha&#10;&#10;Descrição gerada automaticamente">
            <a:extLst>
              <a:ext uri="{FF2B5EF4-FFF2-40B4-BE49-F238E27FC236}">
                <a16:creationId xmlns:a16="http://schemas.microsoft.com/office/drawing/2014/main" id="{D6E811C5-953A-F31C-0B36-94A63E722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035" y="3792500"/>
            <a:ext cx="2958860" cy="277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97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68428" y="-4865"/>
            <a:ext cx="5144145" cy="5404082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321" y="809671"/>
            <a:ext cx="3883617" cy="42263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</a:p>
          <a:p>
            <a:pPr lvl="1"/>
            <a:r>
              <a:rPr lang="pt-PT" dirty="0"/>
              <a:t>Carapaça de quitina.</a:t>
            </a:r>
            <a:endParaRPr lang="pt-PT" dirty="0">
              <a:ea typeface="Calibri"/>
              <a:cs typeface="Calibri"/>
            </a:endParaRPr>
          </a:p>
          <a:p>
            <a:endParaRPr lang="pt-PT"/>
          </a:p>
          <a:p>
            <a:pPr marL="0" indent="0">
              <a:buNone/>
            </a:pPr>
            <a:endParaRPr lang="pt-PT"/>
          </a:p>
          <a:p>
            <a:r>
              <a:rPr lang="pt-PT" dirty="0"/>
              <a:t>Locomoção: </a:t>
            </a:r>
            <a:endParaRPr lang="pt-PT">
              <a:ea typeface="Calibri" panose="020F0502020204030204"/>
              <a:cs typeface="Calibri"/>
            </a:endParaRPr>
          </a:p>
          <a:p>
            <a:pPr lvl="1"/>
            <a:r>
              <a:rPr lang="pt-PT" dirty="0"/>
              <a:t>Marcha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ea typeface="Calibri"/>
              <a:cs typeface="Calibri"/>
            </a:endParaRPr>
          </a:p>
          <a:p>
            <a:r>
              <a:rPr lang="pt-PT" dirty="0"/>
              <a:t>Regime Alimentar:</a:t>
            </a:r>
            <a:endParaRPr lang="pt-PT" dirty="0">
              <a:ea typeface="Calibri"/>
              <a:cs typeface="Calibri"/>
            </a:endParaRPr>
          </a:p>
          <a:p>
            <a:pPr lvl="1"/>
            <a:r>
              <a:rPr lang="pt-PT" dirty="0"/>
              <a:t>Insetívoro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-80074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276" y="1073521"/>
            <a:ext cx="5578184" cy="2797791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  Ambiente Terrestre  - </a:t>
            </a:r>
            <a:r>
              <a:rPr lang="pt-PT" sz="2000" b="1" dirty="0"/>
              <a:t>Matas, Pântanos, Desertos e casas. Ou nas suas teias construídas por si própria.</a:t>
            </a:r>
            <a:br>
              <a:rPr lang="pt-PT" sz="2000" b="1" dirty="0">
                <a:ea typeface="Calibri Light"/>
                <a:cs typeface="Calibri Light"/>
              </a:rPr>
            </a:br>
            <a:br>
              <a:rPr lang="pt-PT" sz="3200" b="1" dirty="0"/>
            </a:br>
            <a:r>
              <a:rPr lang="pt-PT" sz="3200" b="1" dirty="0"/>
              <a:t>Forma: Cabeça, troncos e membros.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39499385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 O </a:t>
            </a:r>
            <a:r>
              <a:rPr lang="en-US" sz="3200">
                <a:solidFill>
                  <a:srgbClr val="000000"/>
                </a:solidFill>
              </a:rPr>
              <a:t>Veado</a:t>
            </a:r>
            <a:endParaRPr lang="en-US" sz="3200" b="0" i="0">
              <a:solidFill>
                <a:srgbClr val="00000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1" y="2104776"/>
            <a:ext cx="4960306" cy="3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6" descr="Uma imagem com interior&#10;&#10;Descrição gerada automaticamente">
            <a:extLst>
              <a:ext uri="{FF2B5EF4-FFF2-40B4-BE49-F238E27FC236}">
                <a16:creationId xmlns:a16="http://schemas.microsoft.com/office/drawing/2014/main" id="{4EE36B27-51D0-0921-C4D8-E70747E41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136" y="3704942"/>
            <a:ext cx="2743200" cy="28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60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258764"/>
            <a:ext cx="4476236" cy="65992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Proteção, suporte e impede desidratação.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pt-PT">
              <a:ea typeface="+mn-lt"/>
              <a:cs typeface="+mn-lt"/>
            </a:endParaRPr>
          </a:p>
          <a:p>
            <a:endParaRPr lang="pt-PT">
              <a:solidFill>
                <a:srgbClr val="000000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</a:t>
            </a:r>
            <a:endParaRPr lang="pt-PT" sz="120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</a:t>
            </a:r>
            <a:endParaRPr lang="pt-PT" sz="1200" dirty="0">
              <a:solidFill>
                <a:schemeClr val="bg1"/>
              </a:solidFill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Aranhas venenosas injetam o veneno nas suas presas, para ajudar a decomposição da carne.</a:t>
            </a:r>
            <a:endParaRPr lang="pt-PT" sz="800">
              <a:solidFill>
                <a:schemeClr val="bg1"/>
              </a:solidFill>
              <a:ea typeface="Calibri"/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 descr="Uma imagem com aranha, flor, vegetal&#10;&#10;Descrição gerada automaticamente">
            <a:extLst>
              <a:ext uri="{FF2B5EF4-FFF2-40B4-BE49-F238E27FC236}">
                <a16:creationId xmlns:a16="http://schemas.microsoft.com/office/drawing/2014/main" id="{29F57866-D898-BDD1-E5EB-E587E692A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182" y="1210048"/>
            <a:ext cx="2948949" cy="2542462"/>
          </a:xfrm>
          <a:prstGeom prst="rect">
            <a:avLst/>
          </a:prstGeom>
        </p:spPr>
      </p:pic>
      <p:pic>
        <p:nvPicPr>
          <p:cNvPr id="7" name="Imagem 7" descr="Uma imagem com artrópode, invertebrado, aranha&#10;&#10;Descrição gerada automaticamente">
            <a:extLst>
              <a:ext uri="{FF2B5EF4-FFF2-40B4-BE49-F238E27FC236}">
                <a16:creationId xmlns:a16="http://schemas.microsoft.com/office/drawing/2014/main" id="{F5004326-DFA0-A336-948C-60AC7BBFF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239" y="3920159"/>
            <a:ext cx="2313039" cy="27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26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482441" cy="2229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/>
              </a:rPr>
              <a:t>A Fada Oriana </a:t>
            </a:r>
            <a:br>
              <a:rPr lang="pt-PT" sz="3600">
                <a:solidFill>
                  <a:schemeClr val="bg1"/>
                </a:solidFill>
                <a:latin typeface="Algerian"/>
              </a:rPr>
            </a:br>
            <a:r>
              <a:rPr lang="pt-PT" sz="2000">
                <a:solidFill>
                  <a:schemeClr val="bg1"/>
                </a:solidFill>
                <a:latin typeface="Algerian"/>
              </a:rPr>
              <a:t>de </a:t>
            </a:r>
            <a:br>
              <a:rPr lang="pt-PT" sz="3600">
                <a:solidFill>
                  <a:schemeClr val="bg1"/>
                </a:solidFill>
                <a:latin typeface="Algerian"/>
                <a:ea typeface="+mj-lt"/>
                <a:cs typeface="+mj-lt"/>
              </a:rPr>
            </a:br>
            <a:r>
              <a:rPr lang="pt-PT" sz="2400" b="1">
                <a:ea typeface="+mj-lt"/>
                <a:cs typeface="+mj-lt"/>
              </a:rPr>
              <a:t>Sophia de Melo Breyner Andresen</a:t>
            </a:r>
            <a:endParaRPr lang="pt-PT" sz="2400" err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1131376"/>
            <a:ext cx="3686016" cy="524684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"Eu gostei de ler A Fada Oriana" porque a história é muito gira. A fada não cumpriu o seu dever de proteger a floresta e, então, a bruxa tirou-lhe as asas. Mais tarde ela descobriu que tem de voltar a protegera floresta e volta a ganhar as suas asas.</a:t>
            </a:r>
            <a:endParaRPr lang="pt-PT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984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3208522" y="5839319"/>
            <a:ext cx="3932354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 </a:t>
            </a:r>
            <a:r>
              <a:rPr lang="en-US" sz="3200" dirty="0" err="1">
                <a:solidFill>
                  <a:srgbClr val="000000"/>
                </a:solidFill>
              </a:rPr>
              <a:t>Pavão</a:t>
            </a:r>
            <a:endParaRPr lang="en-US" sz="3200" dirty="0" err="1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6" name="Imagem 6" descr="Uma imagem com galliformes, phasianidae, pássaro, verde&#10;&#10;Descrição gerada automaticamente">
            <a:extLst>
              <a:ext uri="{FF2B5EF4-FFF2-40B4-BE49-F238E27FC236}">
                <a16:creationId xmlns:a16="http://schemas.microsoft.com/office/drawing/2014/main" id="{132872F2-0C90-E5D2-30E7-F153D15AB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83" y="2241296"/>
            <a:ext cx="5215327" cy="3507073"/>
          </a:xfrm>
          <a:prstGeom prst="rect">
            <a:avLst/>
          </a:prstGeom>
        </p:spPr>
      </p:pic>
      <p:pic>
        <p:nvPicPr>
          <p:cNvPr id="9" name="Imagem 9" descr="Uma imagem com texto, aniversário, interior, decorado&#10;&#10;Descrição gerada automaticamente">
            <a:extLst>
              <a:ext uri="{FF2B5EF4-FFF2-40B4-BE49-F238E27FC236}">
                <a16:creationId xmlns:a16="http://schemas.microsoft.com/office/drawing/2014/main" id="{2170805A-D1DF-248D-1038-D05746CD9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512" y="3607536"/>
            <a:ext cx="3307644" cy="30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73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65691"/>
            <a:ext cx="5158256" cy="5164193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10" y="781449"/>
            <a:ext cx="3883617" cy="38735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Revestimento: </a:t>
            </a:r>
          </a:p>
          <a:p>
            <a:pPr lvl="1"/>
            <a:r>
              <a:rPr lang="pt-PT"/>
              <a:t>Pele com pelos</a:t>
            </a:r>
            <a:endParaRPr lang="pt-PT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r>
              <a:rPr lang="pt-PT"/>
              <a:t>Locomoção: </a:t>
            </a:r>
          </a:p>
          <a:p>
            <a:pPr lvl="1"/>
            <a:r>
              <a:rPr lang="pt-PT"/>
              <a:t>Marcha e Corrida</a:t>
            </a:r>
          </a:p>
          <a:p>
            <a:pPr marL="0" indent="0">
              <a:buNone/>
            </a:pPr>
            <a:endParaRPr lang="pt-PT"/>
          </a:p>
          <a:p>
            <a:r>
              <a:rPr lang="pt-PT"/>
              <a:t>Regime Alimentar:</a:t>
            </a:r>
            <a:endParaRPr lang="pt-PT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pt-PT"/>
              <a:t>Herbívoro  </a:t>
            </a:r>
            <a:endParaRPr lang="pt-PT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55" y="1916482"/>
            <a:ext cx="5566117" cy="1177447"/>
          </a:xfrm>
        </p:spPr>
        <p:txBody>
          <a:bodyPr>
            <a:normAutofit fontScale="90000"/>
          </a:bodyPr>
          <a:lstStyle/>
          <a:p>
            <a:r>
              <a:rPr lang="pt-PT" sz="3200" b="1"/>
              <a:t>Habitat: Ambiente terrestre - Florestas densas</a:t>
            </a:r>
            <a:br>
              <a:rPr lang="pt-PT" sz="3200" b="1">
                <a:ea typeface="Calibri Light"/>
                <a:cs typeface="Calibri Light"/>
              </a:rPr>
            </a:br>
            <a:br>
              <a:rPr lang="pt-PT" sz="3200" b="1"/>
            </a:br>
            <a:r>
              <a:rPr lang="pt-PT" sz="3200" b="1"/>
              <a:t>Forma:  Cabeça, tronco e membros</a:t>
            </a:r>
            <a:br>
              <a:rPr lang="pt-PT" sz="3200" b="1"/>
            </a:br>
            <a:r>
              <a:rPr lang="pt-PT" sz="3200" b="1"/>
              <a:t>Simetria: Bilateral </a:t>
            </a:r>
            <a:br>
              <a:rPr lang="pt-PT" sz="3200" b="1"/>
            </a:br>
            <a:r>
              <a:rPr lang="pt-PT" sz="3200" b="1"/>
              <a:t>  </a:t>
            </a:r>
            <a:br>
              <a:rPr lang="pt-PT" sz="3200" b="1"/>
            </a:br>
            <a:r>
              <a:rPr lang="pt-PT" sz="3200" b="1"/>
              <a:t>Tipo de Reprodução: Sexuada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25548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895" y="362842"/>
            <a:ext cx="5661570" cy="61423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t-PT" b="1">
                <a:solidFill>
                  <a:schemeClr val="bg1"/>
                </a:solidFill>
                <a:ea typeface="+mn-lt"/>
                <a:cs typeface="+mn-lt"/>
              </a:rPr>
              <a:t>Funções do Revestimento:</a:t>
            </a:r>
            <a:r>
              <a:rPr lang="pt-PT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pt-PT">
              <a:solidFill>
                <a:schemeClr val="bg1"/>
              </a:solidFill>
            </a:endParaRPr>
          </a:p>
          <a:p>
            <a:pPr lvl="1"/>
            <a:r>
              <a:rPr lang="pt-PT">
                <a:solidFill>
                  <a:schemeClr val="bg1"/>
                </a:solidFill>
                <a:ea typeface="+mn-lt"/>
                <a:cs typeface="+mn-lt"/>
              </a:rPr>
              <a:t>Isolamento térmico;</a:t>
            </a:r>
          </a:p>
          <a:p>
            <a:pPr lvl="1"/>
            <a:r>
              <a:rPr lang="pt-PT">
                <a:solidFill>
                  <a:schemeClr val="bg1"/>
                </a:solidFill>
                <a:ea typeface="+mn-lt"/>
                <a:cs typeface="+mn-lt"/>
              </a:rPr>
              <a:t>Camuflagem.</a:t>
            </a:r>
            <a:endParaRPr lang="pt-PT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 b="1">
                <a:solidFill>
                  <a:schemeClr val="bg1"/>
                </a:solidFill>
              </a:rPr>
              <a:t>À Locomoção: </a:t>
            </a:r>
            <a:endParaRPr lang="pt-PT" b="1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pt-PT">
                <a:solidFill>
                  <a:schemeClr val="bg1"/>
                </a:solidFill>
              </a:rPr>
              <a:t>o veado apoia no solo um par de dedos que estão protegidos por cascos.</a:t>
            </a:r>
            <a:endParaRPr lang="pt-PT">
              <a:solidFill>
                <a:schemeClr val="bg1"/>
              </a:solidFill>
              <a:ea typeface="Calibri"/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r>
              <a:rPr lang="pt-PT" b="1">
                <a:solidFill>
                  <a:schemeClr val="bg1"/>
                </a:solidFill>
              </a:rPr>
              <a:t>Ao Regime Alimentar: </a:t>
            </a:r>
            <a:endParaRPr lang="pt-PT">
              <a:solidFill>
                <a:schemeClr val="bg1"/>
              </a:solidFill>
            </a:endParaRPr>
          </a:p>
          <a:p>
            <a:pPr lvl="1"/>
            <a:r>
              <a:rPr lang="pt-PT">
                <a:solidFill>
                  <a:schemeClr val="bg1"/>
                </a:solidFill>
              </a:rPr>
              <a:t>Nos herbívoros a dentição não é completa;</a:t>
            </a:r>
            <a:endParaRPr lang="pt-PT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pt-PT">
                <a:solidFill>
                  <a:schemeClr val="bg1"/>
                </a:solidFill>
              </a:rPr>
              <a:t>Não têm os dentes caninos e no seu lugar existe um espaço vazio, que se chama barra;</a:t>
            </a:r>
            <a:endParaRPr lang="pt-PT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pt-PT">
                <a:solidFill>
                  <a:schemeClr val="bg1"/>
                </a:solidFill>
              </a:rPr>
              <a:t>Na parte da frente, têm os incisivos que são muito desenvolvidos, fortes e longos e na  parte de trás têm os molares que são os mais largos.</a:t>
            </a:r>
            <a:endParaRPr lang="pt-PT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55310" y="52810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27" y="2290524"/>
            <a:ext cx="1698707" cy="158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797394" y="63168"/>
            <a:ext cx="1377861" cy="206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804" y="5709086"/>
            <a:ext cx="1587529" cy="92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352" y="4126270"/>
            <a:ext cx="1967684" cy="133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766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4659682"/>
            <a:ext cx="1552414" cy="2198318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Quem Sou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Eu 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1131376"/>
            <a:ext cx="7496014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Sou um animal muito conhecido.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Faço parte de um filme infantil.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Vivo na floresta e sou muito fofinho.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Em adulto um dos mais imponentes.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b="1"/>
          </a:p>
          <a:p>
            <a:pPr marL="0" indent="0">
              <a:buNone/>
            </a:pPr>
            <a:endParaRPr lang="pt-PT" b="1" dirty="0">
              <a:ea typeface="Calibri"/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7" y="4659682"/>
            <a:ext cx="3300138" cy="219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04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 Raposa </a:t>
            </a:r>
          </a:p>
        </p:txBody>
      </p:sp>
      <p:pic>
        <p:nvPicPr>
          <p:cNvPr id="7" name="Imagem 6" descr="Uma imagem com mamífero, relva, raposa, exterior&#10;&#10;Descrição gerada automaticamente">
            <a:extLst>
              <a:ext uri="{FF2B5EF4-FFF2-40B4-BE49-F238E27FC236}">
                <a16:creationId xmlns:a16="http://schemas.microsoft.com/office/drawing/2014/main" id="{59F3089B-C015-4423-93F3-25972A8F0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3" y="2146918"/>
            <a:ext cx="4960887" cy="3693369"/>
          </a:xfrm>
          <a:prstGeom prst="rect">
            <a:avLst/>
          </a:prstGeom>
        </p:spPr>
      </p:pic>
      <p:pic>
        <p:nvPicPr>
          <p:cNvPr id="6" name="Imagem 7" descr="Uma imagem com laranja&#10;&#10;Descrição gerada automaticamente">
            <a:extLst>
              <a:ext uri="{FF2B5EF4-FFF2-40B4-BE49-F238E27FC236}">
                <a16:creationId xmlns:a16="http://schemas.microsoft.com/office/drawing/2014/main" id="{7F7B784B-50A5-985C-FB01-FCCDF947B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775" y="4701616"/>
            <a:ext cx="3364088" cy="19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15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-4865"/>
            <a:ext cx="5144145" cy="4966638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766" y="682671"/>
            <a:ext cx="3883617" cy="36759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t-PT"/>
              <a:t>Revestimento: </a:t>
            </a:r>
          </a:p>
          <a:p>
            <a:pPr lvl="1"/>
            <a:r>
              <a:rPr lang="pt-PT"/>
              <a:t>Pele com pelos.</a:t>
            </a:r>
            <a:endParaRPr lang="pt-PT">
              <a:cs typeface="Calibri"/>
            </a:endParaRPr>
          </a:p>
          <a:p>
            <a:endParaRPr lang="pt-PT"/>
          </a:p>
          <a:p>
            <a:r>
              <a:rPr lang="pt-PT"/>
              <a:t>Locomoção: </a:t>
            </a:r>
          </a:p>
          <a:p>
            <a:pPr lvl="1"/>
            <a:r>
              <a:rPr lang="pt-PT"/>
              <a:t>A marcha e a corrida</a:t>
            </a:r>
          </a:p>
          <a:p>
            <a:endParaRPr lang="pt-PT"/>
          </a:p>
          <a:p>
            <a:r>
              <a:rPr lang="pt-PT"/>
              <a:t>Regime Alimentar:</a:t>
            </a:r>
            <a:endParaRPr lang="pt-PT">
              <a:cs typeface="Calibri"/>
            </a:endParaRPr>
          </a:p>
          <a:p>
            <a:pPr lvl="1"/>
            <a:r>
              <a:rPr lang="pt-PT"/>
              <a:t>Carnívora </a:t>
            </a:r>
            <a:endParaRPr lang="pt-PT">
              <a:cs typeface="Calibri"/>
            </a:endParaRPr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064" y="944924"/>
            <a:ext cx="5295962" cy="2855790"/>
          </a:xfrm>
        </p:spPr>
        <p:txBody>
          <a:bodyPr>
            <a:normAutofit fontScale="90000"/>
          </a:bodyPr>
          <a:lstStyle/>
          <a:p>
            <a:br>
              <a:rPr lang="pt-PT" sz="3200" b="1"/>
            </a:br>
            <a:r>
              <a:rPr lang="pt-PT" sz="3200" b="1"/>
              <a:t>Habitat: Ambiente terrestre 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Forma: Cabeça, tronco e membros</a:t>
            </a:r>
            <a:br>
              <a:rPr lang="pt-PT" sz="3200" b="1"/>
            </a:br>
            <a:r>
              <a:rPr lang="pt-PT" sz="3200" b="1"/>
              <a:t>Simetria: Bilateral 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Tipo de Reprodução: Sexuada </a:t>
            </a:r>
            <a:br>
              <a:rPr lang="pt-PT" sz="3200" b="1"/>
            </a:br>
            <a:br>
              <a:rPr lang="pt-PT" sz="3200" b="1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1551353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567" y="169574"/>
            <a:ext cx="6592903" cy="66037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>
                <a:solidFill>
                  <a:schemeClr val="bg1"/>
                </a:solidFill>
                <a:ea typeface="+mn-lt"/>
                <a:cs typeface="+mn-lt"/>
              </a:rPr>
              <a:t>Funções do Revestimento: </a:t>
            </a:r>
            <a:endParaRPr lang="pt-PT" sz="240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>
                <a:ea typeface="+mn-lt"/>
                <a:cs typeface="+mn-lt"/>
              </a:rPr>
              <a:t>I</a:t>
            </a:r>
            <a:r>
              <a:rPr lang="pt-PT" sz="2000">
                <a:ea typeface="+mn-lt"/>
                <a:cs typeface="+mn-lt"/>
              </a:rPr>
              <a:t>solante térmico;</a:t>
            </a:r>
          </a:p>
          <a:p>
            <a:pPr lvl="1"/>
            <a:r>
              <a:rPr lang="pt-PT" sz="2000">
                <a:ea typeface="+mn-lt"/>
                <a:cs typeface="+mn-lt"/>
              </a:rPr>
              <a:t>Camuflagem.</a:t>
            </a:r>
            <a:endParaRPr lang="pt-PT"/>
          </a:p>
          <a:p>
            <a:endParaRPr lang="pt-PT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pt-PT">
                <a:solidFill>
                  <a:schemeClr val="bg1"/>
                </a:solidFill>
              </a:rPr>
              <a:t>À Locomoção: </a:t>
            </a:r>
            <a:endParaRPr lang="pt-PT" sz="2400">
              <a:solidFill>
                <a:schemeClr val="bg1"/>
              </a:solidFill>
            </a:endParaRPr>
          </a:p>
          <a:p>
            <a:pPr lvl="1"/>
            <a:r>
              <a:rPr lang="pt-PT" sz="2000"/>
              <a:t>A raposa apoia no solo apenas os dedos das patas, por essa razão é mais rápida do que os animais que apoiam toda a planta do pé. </a:t>
            </a:r>
          </a:p>
          <a:p>
            <a:pPr lvl="1"/>
            <a:r>
              <a:rPr lang="pt-PT" sz="2000"/>
              <a:t>É um animal digitígrado.  </a:t>
            </a:r>
            <a:endParaRPr lang="pt-PT" sz="2000">
              <a:cs typeface="Calibri"/>
            </a:endParaRPr>
          </a:p>
          <a:p>
            <a:pPr marL="0" indent="0">
              <a:buNone/>
            </a:pPr>
            <a:endParaRPr lang="pt-PT" sz="2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r>
              <a:rPr lang="pt-PT">
                <a:solidFill>
                  <a:schemeClr val="bg1"/>
                </a:solidFill>
              </a:rPr>
              <a:t>Ao Regime Alimentar: </a:t>
            </a:r>
            <a:endParaRPr lang="pt-PT" sz="2400">
              <a:solidFill>
                <a:schemeClr val="bg1"/>
              </a:solidFill>
            </a:endParaRPr>
          </a:p>
          <a:p>
            <a:pPr lvl="1"/>
            <a:r>
              <a:rPr lang="pt-PT" sz="2000">
                <a:solidFill>
                  <a:schemeClr val="bg1"/>
                </a:solidFill>
              </a:rPr>
              <a:t>A dentição de um carnívoro</a:t>
            </a:r>
            <a:endParaRPr lang="pt-PT" sz="2000">
              <a:solidFill>
                <a:schemeClr val="bg1"/>
              </a:solidFill>
              <a:cs typeface="Calibri"/>
            </a:endParaRPr>
          </a:p>
          <a:p>
            <a:pPr marL="457200" lvl="1" indent="0">
              <a:buNone/>
            </a:pPr>
            <a:r>
              <a:rPr lang="pt-PT" sz="2000">
                <a:solidFill>
                  <a:schemeClr val="bg1"/>
                </a:solidFill>
              </a:rPr>
              <a:t>é completa. </a:t>
            </a:r>
            <a:endParaRPr lang="pt-PT" sz="2000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7" name="Imagem 6" descr="Olhos de raposa em grande plano">
            <a:extLst>
              <a:ext uri="{FF2B5EF4-FFF2-40B4-BE49-F238E27FC236}">
                <a16:creationId xmlns:a16="http://schemas.microsoft.com/office/drawing/2014/main" id="{9F2295CF-0870-4A32-B472-1AC0B4B3F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18" y="555188"/>
            <a:ext cx="2797240" cy="1502424"/>
          </a:xfrm>
          <a:prstGeom prst="rect">
            <a:avLst/>
          </a:prstGeom>
        </p:spPr>
      </p:pic>
      <p:pic>
        <p:nvPicPr>
          <p:cNvPr id="9" name="Imagem 8" descr="Uma imagem com mamífero, raposa, exterior&#10;&#10;Descrição gerada automaticamente">
            <a:extLst>
              <a:ext uri="{FF2B5EF4-FFF2-40B4-BE49-F238E27FC236}">
                <a16:creationId xmlns:a16="http://schemas.microsoft.com/office/drawing/2014/main" id="{0BD133F4-D0A6-4FD3-98E9-0AA90F50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0366267" y="5354706"/>
            <a:ext cx="1667519" cy="1251891"/>
          </a:xfrm>
          <a:prstGeom prst="rect">
            <a:avLst/>
          </a:prstGeom>
        </p:spPr>
      </p:pic>
      <p:pic>
        <p:nvPicPr>
          <p:cNvPr id="11" name="Imagem 10" descr="Uma imagem com relva, exterior, campo, raposa&#10;&#10;Descrição gerada automaticamente">
            <a:extLst>
              <a:ext uri="{FF2B5EF4-FFF2-40B4-BE49-F238E27FC236}">
                <a16:creationId xmlns:a16="http://schemas.microsoft.com/office/drawing/2014/main" id="{A35948C0-3B27-41D4-B92F-3674E8A681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095" y="3704094"/>
            <a:ext cx="2341218" cy="1502424"/>
          </a:xfrm>
          <a:prstGeom prst="rect">
            <a:avLst/>
          </a:prstGeom>
        </p:spPr>
      </p:pic>
      <p:pic>
        <p:nvPicPr>
          <p:cNvPr id="8" name="Imagem 7" descr="Uma imagem com texto, mamífero&#10;&#10;Descrição gerada automaticamente">
            <a:extLst>
              <a:ext uri="{FF2B5EF4-FFF2-40B4-BE49-F238E27FC236}">
                <a16:creationId xmlns:a16="http://schemas.microsoft.com/office/drawing/2014/main" id="{0343E4B6-5598-4C60-B265-398D63FA8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329197" y="5368817"/>
            <a:ext cx="1787105" cy="124018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3E9FCBA-D813-405D-96AD-51673F57490F}"/>
              </a:ext>
            </a:extLst>
          </p:cNvPr>
          <p:cNvSpPr txBox="1"/>
          <p:nvPr/>
        </p:nvSpPr>
        <p:spPr>
          <a:xfrm>
            <a:off x="6425529" y="7051269"/>
            <a:ext cx="154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/>
              <a:t>A imagem </a:t>
            </a:r>
            <a:r>
              <a:rPr lang="pt-PT" sz="900">
                <a:hlinkClick r:id="rId8" tooltip="http://www.cienciasnatureza.com/2013/12/denticao-dos-mamiferos.html"/>
              </a:rPr>
              <a:t>Esta Fotografia</a:t>
            </a:r>
            <a:r>
              <a:rPr lang="pt-PT" sz="900"/>
              <a:t> de Autor Desconhecido está licenciada ao abrigo da </a:t>
            </a:r>
            <a:r>
              <a:rPr lang="pt-PT" sz="900">
                <a:hlinkClick r:id="rId9" tooltip="https://creativecommons.org/licenses/by-nc-nd/3.0/"/>
              </a:rPr>
              <a:t>CC BY-NC-ND</a:t>
            </a:r>
            <a:endParaRPr lang="pt-PT" sz="900"/>
          </a:p>
        </p:txBody>
      </p:sp>
      <p:pic>
        <p:nvPicPr>
          <p:cNvPr id="5" name="Gráfico 11">
            <a:extLst>
              <a:ext uri="{FF2B5EF4-FFF2-40B4-BE49-F238E27FC236}">
                <a16:creationId xmlns:a16="http://schemas.microsoft.com/office/drawing/2014/main" id="{8EDCC28E-66C4-6083-1A74-15C6A0586E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20011" y="3634619"/>
            <a:ext cx="2994004" cy="15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39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2927316" cy="223132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/>
              </a:rPr>
              <a:t>A fada </a:t>
            </a:r>
            <a:r>
              <a:rPr lang="pt-PT" sz="3600" err="1">
                <a:solidFill>
                  <a:schemeClr val="bg1"/>
                </a:solidFill>
                <a:latin typeface="Algerian"/>
              </a:rPr>
              <a:t>oriana</a:t>
            </a:r>
            <a:endParaRPr lang="pt-PT" sz="3600" err="1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541" y="877376"/>
            <a:ext cx="5040681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Moro na floresta.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Sou muito matreira.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Sou também muito rápida.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E adoro caçar sozinha. </a:t>
            </a: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QUEM SOU EU ? 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586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</a:t>
            </a:r>
            <a:r>
              <a:rPr lang="en-US" sz="3200">
                <a:solidFill>
                  <a:srgbClr val="000000"/>
                </a:solidFill>
              </a:rPr>
              <a:t>  </a:t>
            </a:r>
            <a:r>
              <a:rPr lang="en-US" sz="3200">
                <a:solidFill>
                  <a:schemeClr val="bg1"/>
                </a:solidFill>
              </a:rPr>
              <a:t>Peixe - </a:t>
            </a:r>
            <a:r>
              <a:rPr lang="en-US" sz="3200" err="1">
                <a:solidFill>
                  <a:schemeClr val="bg1"/>
                </a:solidFill>
              </a:rPr>
              <a:t>Balão</a:t>
            </a:r>
            <a:endParaRPr lang="en-US" sz="3200" b="0" i="0" err="1">
              <a:solidFill>
                <a:schemeClr val="bg1"/>
              </a:solidFill>
              <a:effectLst/>
              <a:ea typeface="Calibri"/>
              <a:cs typeface="Calibri"/>
            </a:endParaRPr>
          </a:p>
        </p:txBody>
      </p:sp>
      <p:pic>
        <p:nvPicPr>
          <p:cNvPr id="6" name="Imagem 6" descr="Uma imagem com peixe, peixe com barbatana espinhosa&#10;&#10;Descrição gerada automaticamente">
            <a:extLst>
              <a:ext uri="{FF2B5EF4-FFF2-40B4-BE49-F238E27FC236}">
                <a16:creationId xmlns:a16="http://schemas.microsoft.com/office/drawing/2014/main" id="{ED6E8336-9867-889F-F0AF-A1CD41859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21" y="2063928"/>
            <a:ext cx="3535690" cy="3532465"/>
          </a:xfrm>
          <a:prstGeom prst="rect">
            <a:avLst/>
          </a:prstGeom>
        </p:spPr>
      </p:pic>
      <p:pic>
        <p:nvPicPr>
          <p:cNvPr id="3" name="Imagem 6" descr="Uma imagem com interior, planta, decorado&#10;&#10;Descrição gerada automaticamente">
            <a:extLst>
              <a:ext uri="{FF2B5EF4-FFF2-40B4-BE49-F238E27FC236}">
                <a16:creationId xmlns:a16="http://schemas.microsoft.com/office/drawing/2014/main" id="{85A201A6-8D2D-716C-2F2B-4DC5FAC37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622" y="3663340"/>
            <a:ext cx="3152422" cy="293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28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ítulo 1"/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1048601" name="CaixaDeTexto 4"/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 </a:t>
            </a:r>
            <a:r>
              <a:rPr lang="en-US" sz="3200" err="1">
                <a:solidFill>
                  <a:srgbClr val="000000"/>
                </a:solidFill>
              </a:rPr>
              <a:t>Papagaio</a:t>
            </a:r>
            <a:endParaRPr lang="en-US" sz="3200" b="0" i="0" err="1">
              <a:solidFill>
                <a:srgbClr val="000000"/>
              </a:solidFill>
              <a:effectLst/>
              <a:cs typeface="Calibri"/>
            </a:endParaRPr>
          </a:p>
        </p:txBody>
      </p:sp>
      <p:pic>
        <p:nvPicPr>
          <p:cNvPr id="2097154" name="Imagem 209715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72208" y="1560754"/>
            <a:ext cx="4406934" cy="3839472"/>
          </a:xfrm>
          <a:prstGeom prst="rect">
            <a:avLst/>
          </a:prstGeom>
        </p:spPr>
      </p:pic>
      <p:pic>
        <p:nvPicPr>
          <p:cNvPr id="4" name="Imagem 4" descr="Uma imagem com parede, interior, azul&#10;&#10;Descrição gerada automaticamente">
            <a:extLst>
              <a:ext uri="{FF2B5EF4-FFF2-40B4-BE49-F238E27FC236}">
                <a16:creationId xmlns:a16="http://schemas.microsoft.com/office/drawing/2014/main" id="{50A8058F-BFE7-A0DE-F313-C7D168822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845" y="3737604"/>
            <a:ext cx="3095977" cy="29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39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Nuvem 7"/>
          <p:cNvSpPr/>
          <p:nvPr/>
        </p:nvSpPr>
        <p:spPr>
          <a:xfrm>
            <a:off x="6656761" y="-33086"/>
            <a:ext cx="5144145" cy="5079526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48587" name="Marcador de Posição de Conteúdo 2"/>
          <p:cNvSpPr>
            <a:spLocks noGrp="1"/>
          </p:cNvSpPr>
          <p:nvPr>
            <p:ph idx="1"/>
          </p:nvPr>
        </p:nvSpPr>
        <p:spPr>
          <a:xfrm>
            <a:off x="7740877" y="696783"/>
            <a:ext cx="3883617" cy="3619542"/>
          </a:xfrm>
        </p:spPr>
        <p:txBody>
          <a:bodyPr vert="horz" lIns="91440" tIns="45720" rIns="91440" bIns="45720" rtlCol="0" anchor="t">
            <a:normAutofit fontScale="97143"/>
          </a:bodyPr>
          <a:lstStyle/>
          <a:p>
            <a:r>
              <a:rPr lang="pt-PT"/>
              <a:t>Revestimento:</a:t>
            </a:r>
            <a:endParaRPr lang="zh-CN" altLang="en-US">
              <a:ea typeface="等线" panose="02010600030101010101" pitchFamily="2" charset="-122"/>
            </a:endParaRPr>
          </a:p>
          <a:p>
            <a:pPr lvl="1"/>
            <a:r>
              <a:rPr lang="en-US"/>
              <a:t>Pele com </a:t>
            </a:r>
            <a:r>
              <a:rPr lang="en-US" err="1"/>
              <a:t>penas</a:t>
            </a:r>
            <a:endParaRPr lang="en-US" altLang="en-US" err="1"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r>
              <a:rPr lang="pt-PT"/>
              <a:t>Locomoção:</a:t>
            </a:r>
            <a:endParaRPr lang="zh-CN" altLang="en-US">
              <a:ea typeface="等线" panose="02010600030101010101" pitchFamily="2" charset="-122"/>
            </a:endParaRPr>
          </a:p>
          <a:p>
            <a:pPr lvl="1"/>
            <a:r>
              <a:rPr lang="en-US"/>
              <a:t>Voo</a:t>
            </a:r>
            <a:endParaRPr lang="zh-CN" altLang="en-US">
              <a:ea typeface="等线"/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/>
              <a:t>Regime Alimentar:</a:t>
            </a:r>
            <a:endParaRPr lang="en-US">
              <a:cs typeface="Calibri"/>
            </a:endParaRPr>
          </a:p>
          <a:p>
            <a:pPr lvl="1"/>
            <a:r>
              <a:rPr lang="pt-PT">
                <a:cs typeface="Calibri"/>
              </a:rPr>
              <a:t>Frugívoro</a:t>
            </a:r>
          </a:p>
        </p:txBody>
      </p:sp>
      <p:sp>
        <p:nvSpPr>
          <p:cNvPr id="1048588" name="Nuvem 6"/>
          <p:cNvSpPr/>
          <p:nvPr/>
        </p:nvSpPr>
        <p:spPr>
          <a:xfrm>
            <a:off x="0" y="0"/>
            <a:ext cx="6656762" cy="492953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48589" name="Título 5"/>
          <p:cNvSpPr>
            <a:spLocks noGrp="1"/>
          </p:cNvSpPr>
          <p:nvPr>
            <p:ph type="title"/>
          </p:nvPr>
        </p:nvSpPr>
        <p:spPr>
          <a:xfrm>
            <a:off x="840064" y="959035"/>
            <a:ext cx="5451184" cy="3109789"/>
          </a:xfrm>
        </p:spPr>
        <p:txBody>
          <a:bodyPr>
            <a:normAutofit fontScale="90000"/>
          </a:bodyPr>
          <a:lstStyle/>
          <a:p>
            <a:br>
              <a:rPr lang="pt-PT" sz="3200" b="1"/>
            </a:br>
            <a:r>
              <a:rPr lang="pt-PT" sz="3200" b="1"/>
              <a:t>Habitat: Ambiente terrestre - r</a:t>
            </a:r>
            <a:r>
              <a:rPr lang="en-US" sz="3200" b="1" err="1"/>
              <a:t>egiões</a:t>
            </a:r>
            <a:r>
              <a:rPr lang="en-US" sz="3200" b="1"/>
              <a:t> </a:t>
            </a:r>
            <a:r>
              <a:rPr lang="en-US" sz="3200" b="1" err="1"/>
              <a:t>tropicais</a:t>
            </a:r>
            <a:r>
              <a:rPr lang="en-US" sz="3200" b="1"/>
              <a:t>, </a:t>
            </a:r>
            <a:r>
              <a:rPr lang="en-US" sz="3200" b="1" err="1"/>
              <a:t>como</a:t>
            </a:r>
            <a:r>
              <a:rPr lang="en-US" sz="3200" b="1"/>
              <a:t> </a:t>
            </a:r>
            <a:r>
              <a:rPr lang="en-US" sz="3200" b="1" err="1"/>
              <a:t>regiões</a:t>
            </a:r>
            <a:r>
              <a:rPr lang="en-US" sz="3200" b="1"/>
              <a:t> da Amazônia   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Forma: Alongada</a:t>
            </a:r>
            <a:br>
              <a:rPr lang="pt-PT" sz="3200" b="1"/>
            </a:br>
            <a:r>
              <a:rPr lang="pt-PT" sz="3200" b="1"/>
              <a:t>Simetria: </a:t>
            </a:r>
            <a:r>
              <a:rPr lang="en-US" sz="3200" b="1"/>
              <a:t>Bilateral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Tipo de Reprodução:</a:t>
            </a:r>
            <a:r>
              <a:rPr lang="pt-PT" sz="3200" b="1">
                <a:cs typeface="Calibri Light"/>
              </a:rPr>
              <a:t> Sexuada</a:t>
            </a:r>
            <a:br>
              <a:rPr lang="pt-PT" sz="3200" b="1"/>
            </a:br>
            <a:br>
              <a:rPr lang="pt-PT" sz="3200" b="1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704475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1048590" name="Bolha de Pensamento: Nuvem 3"/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48591" name="Título 1"/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1048592" name="Marcador de Posição de Conteúdo 2"/>
          <p:cNvSpPr>
            <a:spLocks noGrp="1"/>
          </p:cNvSpPr>
          <p:nvPr>
            <p:ph idx="1"/>
          </p:nvPr>
        </p:nvSpPr>
        <p:spPr>
          <a:xfrm>
            <a:off x="4752430" y="355265"/>
            <a:ext cx="7058570" cy="5726624"/>
          </a:xfrm>
        </p:spPr>
        <p:txBody>
          <a:bodyPr vert="horz" lIns="91440" tIns="45720" rIns="91440" bIns="45720" rtlCol="0" anchor="t">
            <a:normAutofit fontScale="99167"/>
          </a:bodyPr>
          <a:lstStyle/>
          <a:p>
            <a:r>
              <a:rPr lang="pt-PT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</a:p>
          <a:p>
            <a:pPr lvl="1"/>
            <a:r>
              <a:rPr lang="pt-PT">
                <a:solidFill>
                  <a:srgbClr val="000000"/>
                </a:solidFill>
                <a:ea typeface="+mn-lt"/>
                <a:cs typeface="+mn-lt"/>
              </a:rPr>
              <a:t>As penas apresentam funções diversas, sendo as principais o voo e o revestimento do corpo. Além disso, ajudam a conservar o calor, auxiliam na flutuação, repelem a água circundante, contribuem para a camuflagem e até mesmo para atrair parceiros na época de reprodução</a:t>
            </a:r>
            <a:endParaRPr lang="pt-PT">
              <a:solidFill>
                <a:srgbClr val="000000"/>
              </a:solidFill>
              <a:cs typeface="Calibri"/>
            </a:endParaRPr>
          </a:p>
          <a:p>
            <a:r>
              <a:rPr lang="pt-PT">
                <a:solidFill>
                  <a:schemeClr val="bg1"/>
                </a:solidFill>
              </a:rPr>
              <a:t>À Locomoção: </a:t>
            </a:r>
            <a:endParaRPr lang="pt-PT">
              <a:solidFill>
                <a:schemeClr val="bg1"/>
              </a:solidFill>
              <a:cs typeface="Calibri"/>
            </a:endParaRPr>
          </a:p>
          <a:p>
            <a:pPr lvl="1"/>
            <a:r>
              <a:rPr lang="en-US"/>
              <a:t>As </a:t>
            </a:r>
            <a:r>
              <a:rPr lang="en-US" err="1"/>
              <a:t>penas</a:t>
            </a:r>
            <a:r>
              <a:rPr lang="en-US"/>
              <a:t> </a:t>
            </a:r>
            <a:r>
              <a:rPr lang="en-US" err="1"/>
              <a:t>auxíliam</a:t>
            </a:r>
            <a:r>
              <a:rPr lang="en-US"/>
              <a:t> o </a:t>
            </a:r>
            <a:r>
              <a:rPr lang="en-US" err="1"/>
              <a:t>voo</a:t>
            </a:r>
            <a:r>
              <a:rPr lang="en-US"/>
              <a:t>;</a:t>
            </a:r>
            <a:endParaRPr lang="pt-PT"/>
          </a:p>
          <a:p>
            <a:pPr lvl="1"/>
            <a:r>
              <a:rPr lang="pt-PT">
                <a:cs typeface="Calibri" panose="020F0502020204030204"/>
              </a:rPr>
              <a:t>Externo em forma de quilha;</a:t>
            </a:r>
          </a:p>
          <a:p>
            <a:pPr lvl="1"/>
            <a:r>
              <a:rPr lang="pt-PT">
                <a:solidFill>
                  <a:srgbClr val="000000"/>
                </a:solidFill>
                <a:cs typeface="Calibri" panose="020F0502020204030204"/>
              </a:rPr>
              <a:t>Osso ocos e leves.</a:t>
            </a: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 panose="020F0502020204030204"/>
            </a:endParaRPr>
          </a:p>
          <a:p>
            <a:pPr marL="457200" indent="-457200"/>
            <a:r>
              <a:rPr lang="pt-PT">
                <a:solidFill>
                  <a:schemeClr val="bg1"/>
                </a:solidFill>
              </a:rPr>
              <a:t>Ao Regime Alimentar: </a:t>
            </a:r>
            <a:endParaRPr lang="pt-PT">
              <a:solidFill>
                <a:schemeClr val="bg1"/>
              </a:solidFill>
              <a:cs typeface="Calibri"/>
            </a:endParaRPr>
          </a:p>
          <a:p>
            <a:pPr marL="914400" lvl="1"/>
            <a:r>
              <a:rPr lang="en-US"/>
              <a:t>Bico </a:t>
            </a:r>
            <a:r>
              <a:rPr lang="en-US" err="1"/>
              <a:t>curvo</a:t>
            </a:r>
            <a:r>
              <a:rPr lang="en-US"/>
              <a:t> e forte. </a:t>
            </a:r>
            <a:r>
              <a:rPr lang="en-US">
                <a:solidFill>
                  <a:schemeClr val="bg1"/>
                </a:solidFill>
              </a:rPr>
              <a:t> </a:t>
            </a:r>
            <a:endParaRPr lang="pt-PT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2" name="Imagem 2" descr="Uma imagem com exterior, pássaro, papagaio, colorido&#10;&#10;Descrição gerada automaticamente">
            <a:extLst>
              <a:ext uri="{FF2B5EF4-FFF2-40B4-BE49-F238E27FC236}">
                <a16:creationId xmlns:a16="http://schemas.microsoft.com/office/drawing/2014/main" id="{0A40839A-14A3-95FB-7F4C-482226FB6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008" y="4195057"/>
            <a:ext cx="2844094" cy="216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25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1048602" name="Bolha de Pensamento: Nuvem 3"/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48603" name="Título 1"/>
          <p:cNvSpPr>
            <a:spLocks noGrp="1"/>
          </p:cNvSpPr>
          <p:nvPr>
            <p:ph type="title"/>
          </p:nvPr>
        </p:nvSpPr>
        <p:spPr>
          <a:xfrm>
            <a:off x="550188" y="254241"/>
            <a:ext cx="3026094" cy="223132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/>
              </a:rPr>
              <a:t>A fada </a:t>
            </a:r>
            <a:r>
              <a:rPr lang="pt-PT" sz="3600" err="1">
                <a:solidFill>
                  <a:schemeClr val="bg1"/>
                </a:solidFill>
                <a:latin typeface="Algerian"/>
              </a:rPr>
              <a:t>oriana</a:t>
            </a:r>
            <a:endParaRPr lang="pt-PT" err="1">
              <a:solidFill>
                <a:schemeClr val="bg1"/>
              </a:solidFill>
            </a:endParaRPr>
          </a:p>
        </p:txBody>
      </p:sp>
      <p:sp>
        <p:nvSpPr>
          <p:cNvPr id="1048604" name="Marcador de Posição de Conteúdo 2"/>
          <p:cNvSpPr>
            <a:spLocks noGrp="1"/>
          </p:cNvSpPr>
          <p:nvPr>
            <p:ph idx="1"/>
          </p:nvPr>
        </p:nvSpPr>
        <p:spPr>
          <a:xfrm>
            <a:off x="4837097" y="1018487"/>
            <a:ext cx="5280570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en-US" dirty="0" err="1">
                <a:solidFill>
                  <a:schemeClr val="bg1"/>
                </a:solidFill>
              </a:rPr>
              <a:t>Habito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em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locais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tropicais</a:t>
            </a:r>
            <a:r>
              <a:rPr lang="en-US" altLang="en-US" dirty="0">
                <a:solidFill>
                  <a:schemeClr val="bg1"/>
                </a:solidFill>
              </a:rPr>
              <a:t> </a:t>
            </a:r>
            <a:endParaRPr lang="zh-CN" altLang="pt-PT">
              <a:solidFill>
                <a:schemeClr val="bg1"/>
              </a:solidFill>
              <a:ea typeface="等线" panose="02010600030101010101" pitchFamily="2" charset="-122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chemeClr val="bg1"/>
                </a:solidFill>
              </a:rPr>
              <a:t>Sou </a:t>
            </a:r>
            <a:r>
              <a:rPr lang="en-US" altLang="en-US" dirty="0" err="1">
                <a:solidFill>
                  <a:schemeClr val="bg1"/>
                </a:solidFill>
              </a:rPr>
              <a:t>composta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por</a:t>
            </a:r>
            <a:r>
              <a:rPr lang="en-US" altLang="en-US" dirty="0">
                <a:solidFill>
                  <a:schemeClr val="bg1"/>
                </a:solidFill>
              </a:rPr>
              <a:t> </a:t>
            </a:r>
            <a:r>
              <a:rPr lang="en-US" altLang="en-US" dirty="0" err="1">
                <a:solidFill>
                  <a:schemeClr val="bg1"/>
                </a:solidFill>
              </a:rPr>
              <a:t>três</a:t>
            </a:r>
            <a:r>
              <a:rPr lang="en-US" altLang="en-US" dirty="0">
                <a:solidFill>
                  <a:schemeClr val="bg1"/>
                </a:solidFill>
              </a:rPr>
              <a:t> cores</a:t>
            </a:r>
            <a:endParaRPr lang="zh-CN" altLang="pt-PT" dirty="0" err="1">
              <a:solidFill>
                <a:schemeClr val="bg1"/>
              </a:solidFill>
              <a:ea typeface="等线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chemeClr val="bg1"/>
                </a:solidFill>
              </a:rPr>
              <a:t>e </a:t>
            </a:r>
            <a:r>
              <a:rPr lang="en-US" altLang="en-US" dirty="0" err="1">
                <a:solidFill>
                  <a:schemeClr val="bg1"/>
                </a:solidFill>
              </a:rPr>
              <a:t>posso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medir</a:t>
            </a:r>
            <a:endParaRPr lang="zh-CN" altLang="en-US" dirty="0">
              <a:solidFill>
                <a:schemeClr val="bg1"/>
              </a:solidFill>
              <a:ea typeface="等线"/>
              <a:cs typeface="Calibri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chemeClr val="bg1"/>
                </a:solidFill>
              </a:rPr>
              <a:t>Quase  1 metro de </a:t>
            </a:r>
            <a:r>
              <a:rPr lang="en-US" altLang="en-US" dirty="0" err="1">
                <a:solidFill>
                  <a:schemeClr val="bg1"/>
                </a:solidFill>
              </a:rPr>
              <a:t>comprimento</a:t>
            </a:r>
            <a:r>
              <a:rPr lang="en-US" altLang="en-US" dirty="0">
                <a:solidFill>
                  <a:schemeClr val="bg1"/>
                </a:solidFill>
              </a:rPr>
              <a:t>,</a:t>
            </a:r>
            <a:endParaRPr lang="zh-CN" altLang="pt-PT" dirty="0">
              <a:solidFill>
                <a:schemeClr val="bg1"/>
              </a:solidFill>
              <a:ea typeface="等线" panose="02010600030101010101" pitchFamily="2" charset="-122"/>
            </a:endParaRPr>
          </a:p>
          <a:p>
            <a:pPr marL="0" indent="0">
              <a:buNone/>
            </a:pPr>
            <a:r>
              <a:rPr lang="en-US" altLang="en-US" dirty="0" err="1">
                <a:solidFill>
                  <a:schemeClr val="bg1"/>
                </a:solidFill>
              </a:rPr>
              <a:t>bico</a:t>
            </a:r>
            <a:r>
              <a:rPr lang="en-US" altLang="en-US" dirty="0">
                <a:solidFill>
                  <a:schemeClr val="bg1"/>
                </a:solidFill>
              </a:rPr>
              <a:t> forte </a:t>
            </a:r>
            <a:endParaRPr lang="zh-CN" altLang="en-US" dirty="0">
              <a:solidFill>
                <a:schemeClr val="bg1"/>
              </a:solidFill>
              <a:ea typeface="等线"/>
              <a:cs typeface="Calibri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chemeClr val="bg1"/>
                </a:solidFill>
              </a:rPr>
              <a:t>Capaz de </a:t>
            </a:r>
            <a:r>
              <a:rPr lang="en-US" altLang="en-US" dirty="0" err="1">
                <a:solidFill>
                  <a:schemeClr val="bg1"/>
                </a:solidFill>
              </a:rPr>
              <a:t>partir</a:t>
            </a:r>
            <a:r>
              <a:rPr lang="en-US" altLang="en-US" dirty="0">
                <a:solidFill>
                  <a:schemeClr val="bg1"/>
                </a:solidFill>
              </a:rPr>
              <a:t> </a:t>
            </a:r>
            <a:r>
              <a:rPr lang="en-US" altLang="en-US" dirty="0" err="1">
                <a:solidFill>
                  <a:schemeClr val="bg1"/>
                </a:solidFill>
              </a:rPr>
              <a:t>cocos</a:t>
            </a:r>
            <a:r>
              <a:rPr lang="en-US" altLang="en-US" dirty="0">
                <a:solidFill>
                  <a:schemeClr val="bg1"/>
                </a:solidFill>
              </a:rPr>
              <a:t> 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66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</a:t>
            </a:r>
            <a:r>
              <a:rPr lang="en-US" sz="3200" dirty="0">
                <a:solidFill>
                  <a:srgbClr val="000000"/>
                </a:solidFill>
              </a:rPr>
              <a:t>  </a:t>
            </a:r>
            <a:r>
              <a:rPr lang="en-US" sz="3200" dirty="0" err="1">
                <a:solidFill>
                  <a:srgbClr val="000000"/>
                </a:solidFill>
              </a:rPr>
              <a:t>Formiga</a:t>
            </a:r>
            <a:endParaRPr lang="en-US" sz="3200" b="0" i="0" dirty="0" err="1">
              <a:solidFill>
                <a:srgbClr val="000000"/>
              </a:solidFill>
              <a:effectLst/>
              <a:ea typeface="Calibri"/>
              <a:cs typeface="Calibri"/>
            </a:endParaRPr>
          </a:p>
        </p:txBody>
      </p:sp>
      <p:pic>
        <p:nvPicPr>
          <p:cNvPr id="6" name="Imagem 6" descr="Uma imagem com inseto&#10;&#10;Descrição gerada automaticamente">
            <a:extLst>
              <a:ext uri="{FF2B5EF4-FFF2-40B4-BE49-F238E27FC236}">
                <a16:creationId xmlns:a16="http://schemas.microsoft.com/office/drawing/2014/main" id="{8AD024CF-F144-1E55-79EC-80BD5A240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04" y="2226670"/>
            <a:ext cx="4935021" cy="3309992"/>
          </a:xfrm>
          <a:prstGeom prst="rect">
            <a:avLst/>
          </a:prstGeom>
        </p:spPr>
      </p:pic>
      <p:pic>
        <p:nvPicPr>
          <p:cNvPr id="8" name="Imagem 8" descr="Uma imagem com brinquedo, boneco&#10;&#10;Descrição gerada automaticamente">
            <a:extLst>
              <a:ext uri="{FF2B5EF4-FFF2-40B4-BE49-F238E27FC236}">
                <a16:creationId xmlns:a16="http://schemas.microsoft.com/office/drawing/2014/main" id="{CA0E2EB2-5325-8DE3-AC32-6C0E10D91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327" y="3245858"/>
            <a:ext cx="2974367" cy="33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41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79802"/>
            <a:ext cx="5144145" cy="5897970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544" y="880227"/>
            <a:ext cx="3883617" cy="47766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 </a:t>
            </a:r>
            <a:endParaRPr lang="pt-PT"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Quitina</a:t>
            </a: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Locomoção: </a:t>
            </a:r>
          </a:p>
          <a:p>
            <a:pPr lvl="1"/>
            <a:r>
              <a:rPr lang="pt-PT" dirty="0"/>
              <a:t>Marcha  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Regime Alimentar: </a:t>
            </a:r>
            <a:endParaRPr lang="pt-PT"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Insetívora, carnívora ou omnívora de acordo com a espécie.</a:t>
            </a: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953" y="874368"/>
            <a:ext cx="5295962" cy="2855790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 Ambiente terreste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Cabeça, tronco e membros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1439533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121" y="437869"/>
            <a:ext cx="7496014" cy="6205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Manter a temperatura</a:t>
            </a:r>
          </a:p>
          <a:p>
            <a:pPr lvl="1"/>
            <a:r>
              <a:rPr lang="pt-PT" dirty="0">
                <a:solidFill>
                  <a:srgbClr val="000000"/>
                </a:solidFill>
                <a:ea typeface="Calibri"/>
                <a:cs typeface="Calibri"/>
              </a:rPr>
              <a:t>Revestimento natural de quitina</a:t>
            </a:r>
          </a:p>
          <a:p>
            <a:pPr lvl="1"/>
            <a:r>
              <a:rPr lang="pt-PT" dirty="0">
                <a:solidFill>
                  <a:srgbClr val="000000"/>
                </a:solidFill>
                <a:ea typeface="Calibri"/>
                <a:cs typeface="Calibri"/>
              </a:rPr>
              <a:t>Usa o revestimento como </a:t>
            </a:r>
          </a:p>
          <a:p>
            <a:pPr marL="457200" lvl="1" indent="0">
              <a:buNone/>
            </a:pPr>
            <a:r>
              <a:rPr lang="pt-PT" dirty="0">
                <a:solidFill>
                  <a:srgbClr val="000000"/>
                </a:solidFill>
                <a:ea typeface="Calibri"/>
                <a:cs typeface="Calibri"/>
              </a:rPr>
              <a:t>escudo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>
              <a:solidFill>
                <a:srgbClr val="000000"/>
              </a:solidFill>
              <a:cs typeface="Calibri" panose="020F0502020204030204"/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 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Músculos bem desenvolvidos</a:t>
            </a: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 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ea typeface="Calibri"/>
                <a:cs typeface="Calibri"/>
              </a:rPr>
              <a:t>Mandíbulas muito desenvolvidas;</a:t>
            </a:r>
            <a:endParaRPr lang="pt-PT" dirty="0">
              <a:solidFill>
                <a:srgbClr val="FFFFFF"/>
              </a:solidFill>
              <a:ea typeface="Calibri"/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Toque de antenas para a troca de</a:t>
            </a:r>
          </a:p>
          <a:p>
            <a:pPr marL="457200" lvl="1" indent="0">
              <a:buNone/>
            </a:pPr>
            <a:r>
              <a:rPr lang="pt-PT" dirty="0">
                <a:cs typeface="Calibri"/>
              </a:rPr>
              <a:t>alimento.</a:t>
            </a: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>
            <a:extLst>
              <a:ext uri="{FF2B5EF4-FFF2-40B4-BE49-F238E27FC236}">
                <a16:creationId xmlns:a16="http://schemas.microsoft.com/office/drawing/2014/main" id="{047772D6-7EBC-D9BA-FDCA-4E2CD21B4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512" y="2765156"/>
            <a:ext cx="2460661" cy="1869302"/>
          </a:xfrm>
          <a:prstGeom prst="rect">
            <a:avLst/>
          </a:prstGeom>
        </p:spPr>
      </p:pic>
      <p:pic>
        <p:nvPicPr>
          <p:cNvPr id="7" name="Imagem 7" descr="Uma imagem com relva, verde&#10;&#10;Descrição gerada automaticamente">
            <a:extLst>
              <a:ext uri="{FF2B5EF4-FFF2-40B4-BE49-F238E27FC236}">
                <a16:creationId xmlns:a16="http://schemas.microsoft.com/office/drawing/2014/main" id="{2F543487-14CA-C799-EE94-1D3D9AF31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904" y="267658"/>
            <a:ext cx="2743200" cy="1519834"/>
          </a:xfrm>
          <a:prstGeom prst="rect">
            <a:avLst/>
          </a:prstGeom>
        </p:spPr>
      </p:pic>
      <p:pic>
        <p:nvPicPr>
          <p:cNvPr id="8" name="Imagem 8" descr="Uma imagem com inseto, árvore, planta&#10;&#10;Descrição gerada automaticamente">
            <a:extLst>
              <a:ext uri="{FF2B5EF4-FFF2-40B4-BE49-F238E27FC236}">
                <a16:creationId xmlns:a16="http://schemas.microsoft.com/office/drawing/2014/main" id="{247CFB27-5A58-8031-052D-EC3997A67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9482" y="5420529"/>
            <a:ext cx="2517423" cy="131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58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3633014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 </a:t>
            </a:r>
            <a:r>
              <a:rPr lang="en-US" sz="3200" dirty="0">
                <a:solidFill>
                  <a:srgbClr val="000000"/>
                </a:solidFill>
              </a:rPr>
              <a:t>Gato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m 6" descr="Uma imagem com gato, chão, interior, preto&#10;&#10;Descrição gerada automaticamente">
            <a:extLst>
              <a:ext uri="{FF2B5EF4-FFF2-40B4-BE49-F238E27FC236}">
                <a16:creationId xmlns:a16="http://schemas.microsoft.com/office/drawing/2014/main" id="{B4655532-F814-2FF2-150A-3F62D12AB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34785" y="1804297"/>
            <a:ext cx="3659906" cy="4202546"/>
          </a:xfrm>
          <a:prstGeom prst="rect">
            <a:avLst/>
          </a:prstGeom>
        </p:spPr>
      </p:pic>
      <p:pic>
        <p:nvPicPr>
          <p:cNvPr id="7" name="Imagem 7">
            <a:extLst>
              <a:ext uri="{FF2B5EF4-FFF2-40B4-BE49-F238E27FC236}">
                <a16:creationId xmlns:a16="http://schemas.microsoft.com/office/drawing/2014/main" id="{34ABF8D2-FFA7-A966-DB9D-6DCB98022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658" y="3193345"/>
            <a:ext cx="2701572" cy="349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57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206802"/>
            <a:ext cx="4890146" cy="4754971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9099" y="1129095"/>
            <a:ext cx="3883617" cy="304483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t-PT" dirty="0"/>
              <a:t>Revestimento:</a:t>
            </a:r>
            <a:endParaRPr lang="pt-PT" dirty="0">
              <a:latin typeface="Calibri"/>
              <a:cs typeface="Calibri"/>
            </a:endParaRPr>
          </a:p>
          <a:p>
            <a:pPr lvl="1"/>
            <a:r>
              <a:rPr lang="pt-PT" dirty="0">
                <a:latin typeface="Calibri"/>
                <a:cs typeface="Calibri"/>
              </a:rPr>
              <a:t>Pelos</a:t>
            </a:r>
          </a:p>
          <a:p>
            <a:pPr marL="457200" lvl="1" indent="0">
              <a:buNone/>
            </a:pPr>
            <a:endParaRPr lang="pt-PT" dirty="0">
              <a:cs typeface="Calibri"/>
            </a:endParaRPr>
          </a:p>
          <a:p>
            <a:r>
              <a:rPr lang="pt-PT" dirty="0"/>
              <a:t>Locomoção: </a:t>
            </a:r>
            <a:endParaRPr lang="pt-PT" dirty="0">
              <a:latin typeface="Calibri"/>
              <a:cs typeface="Calibri"/>
            </a:endParaRPr>
          </a:p>
          <a:p>
            <a:pPr lvl="1"/>
            <a:r>
              <a:rPr lang="pt-PT" dirty="0">
                <a:latin typeface="Calibri"/>
                <a:cs typeface="Calibri"/>
              </a:rPr>
              <a:t>Marcha e corrida</a:t>
            </a:r>
            <a:endParaRPr lang="pt-PT">
              <a:cs typeface="Calibri"/>
            </a:endParaRPr>
          </a:p>
          <a:p>
            <a:pPr marL="457200" lvl="1" indent="0">
              <a:buNone/>
            </a:pPr>
            <a:endParaRPr lang="pt-PT" dirty="0">
              <a:cs typeface="Calibri"/>
            </a:endParaRPr>
          </a:p>
          <a:p>
            <a:r>
              <a:rPr lang="pt-PT" dirty="0"/>
              <a:t>Regime Alimentar:</a:t>
            </a:r>
            <a:endParaRPr lang="pt-PT" dirty="0">
              <a:latin typeface="Calibri"/>
              <a:cs typeface="Calibri"/>
            </a:endParaRPr>
          </a:p>
          <a:p>
            <a:pPr lvl="1"/>
            <a:r>
              <a:rPr lang="pt-PT" dirty="0">
                <a:latin typeface="Calibri"/>
                <a:cs typeface="Calibri"/>
              </a:rPr>
              <a:t>Carnívoros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 dirty="0">
              <a:cs typeface="Calibri"/>
            </a:endParaRPr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705035"/>
            <a:ext cx="5307507" cy="3476679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2800" b="1" dirty="0"/>
              <a:t>Habitat: Ambiente terrestre  - Europa e da Ásia</a:t>
            </a:r>
            <a:br>
              <a:rPr lang="pt-PT" sz="2800" b="1" dirty="0"/>
            </a:br>
            <a:br>
              <a:rPr lang="pt-PT" sz="2800" b="1" dirty="0"/>
            </a:br>
            <a:r>
              <a:rPr lang="pt-PT" sz="2800" b="1" dirty="0"/>
              <a:t>Forma:</a:t>
            </a:r>
            <a:r>
              <a:rPr lang="pt-PT" sz="2800" b="1" dirty="0">
                <a:ea typeface="+mj-lt"/>
                <a:cs typeface="+mj-lt"/>
              </a:rPr>
              <a:t> Cabeça, tronco e membros</a:t>
            </a:r>
            <a:br>
              <a:rPr lang="pt-PT" sz="2800" b="1" dirty="0"/>
            </a:br>
            <a:r>
              <a:rPr lang="pt-PT" sz="2800" b="1" dirty="0"/>
              <a:t>Simetria:</a:t>
            </a:r>
            <a:r>
              <a:rPr lang="pt-PT" sz="2800" b="1" dirty="0">
                <a:latin typeface="Calibri Light"/>
                <a:ea typeface="+mj-lt"/>
                <a:cs typeface="+mj-lt"/>
              </a:rPr>
              <a:t> Bilateral</a:t>
            </a:r>
            <a:br>
              <a:rPr lang="pt-PT" sz="2800" b="1" dirty="0">
                <a:cs typeface="Calibri Light"/>
              </a:rPr>
            </a:br>
            <a:br>
              <a:rPr lang="pt-PT" sz="2800" b="1" dirty="0"/>
            </a:br>
            <a:r>
              <a:rPr lang="pt-PT" sz="2800" b="1" dirty="0"/>
              <a:t>Tipo de Reprodução: </a:t>
            </a:r>
            <a:r>
              <a:rPr lang="pt-PT" sz="2800" b="1" dirty="0">
                <a:latin typeface="Calibri Light"/>
                <a:ea typeface="+mj-lt"/>
                <a:cs typeface="+mj-lt"/>
              </a:rPr>
              <a:t>Sexuada</a:t>
            </a:r>
            <a:br>
              <a:rPr lang="pt-PT" sz="3200" b="1" dirty="0">
                <a:latin typeface="Arial Black"/>
              </a:rPr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2946868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2800" dirty="0">
                <a:solidFill>
                  <a:schemeClr val="bg1"/>
                </a:solidFill>
                <a:latin typeface="Algerian"/>
              </a:rPr>
              <a:t>Adaptações </a:t>
            </a:r>
            <a:br>
              <a:rPr lang="pt-PT" sz="2800" dirty="0">
                <a:solidFill>
                  <a:schemeClr val="bg1"/>
                </a:solidFill>
                <a:latin typeface="Algerian"/>
              </a:rPr>
            </a:br>
            <a:r>
              <a:rPr lang="pt-PT" sz="2800" dirty="0">
                <a:solidFill>
                  <a:schemeClr val="bg1"/>
                </a:solidFill>
                <a:latin typeface="Algerian"/>
              </a:rPr>
              <a:t>dos </a:t>
            </a:r>
            <a:br>
              <a:rPr lang="pt-PT" sz="2800" dirty="0">
                <a:latin typeface="Algerian"/>
              </a:rPr>
            </a:br>
            <a:r>
              <a:rPr lang="pt-PT" sz="2800" dirty="0">
                <a:solidFill>
                  <a:schemeClr val="bg1"/>
                </a:solidFill>
                <a:latin typeface="Algerian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2997" y="259052"/>
            <a:ext cx="6787894" cy="640780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t-PT" b="1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  <a:endParaRPr lang="en-US" b="1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latin typeface="Calibri"/>
                <a:ea typeface="+mn-lt"/>
                <a:cs typeface="+mn-lt"/>
              </a:rPr>
              <a:t>Os gatos possuem duas camadas de pelo: </a:t>
            </a:r>
            <a:r>
              <a:rPr lang="pt-PT" dirty="0" err="1">
                <a:latin typeface="Calibri"/>
                <a:ea typeface="+mn-lt"/>
                <a:cs typeface="+mn-lt"/>
              </a:rPr>
              <a:t>sub-pelos</a:t>
            </a:r>
            <a:r>
              <a:rPr lang="pt-PT" dirty="0">
                <a:latin typeface="Calibri"/>
                <a:ea typeface="+mn-lt"/>
                <a:cs typeface="+mn-lt"/>
              </a:rPr>
              <a:t> que são mais finos ajudam o gato a não perder agua e pelos que são uma segunda camada mais volumosa, são mais longos ou curtos e mais percetíveis no gato.</a:t>
            </a:r>
            <a:endParaRPr lang="pt-PT">
              <a:latin typeface="Calibri"/>
              <a:cs typeface="Calibri"/>
            </a:endParaRPr>
          </a:p>
          <a:p>
            <a:pPr marL="0" indent="0">
              <a:buNone/>
            </a:pPr>
            <a:endParaRPr lang="pt-PT" sz="1800" b="1" dirty="0">
              <a:latin typeface="Calibri"/>
              <a:cs typeface="Calibri"/>
            </a:endParaRPr>
          </a:p>
          <a:p>
            <a:r>
              <a:rPr lang="pt-PT" b="1" dirty="0">
                <a:solidFill>
                  <a:schemeClr val="bg1"/>
                </a:solidFill>
              </a:rPr>
              <a:t>À Locomoção: </a:t>
            </a:r>
            <a:endParaRPr lang="pt-PT" sz="18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É um animal digitígrado, que apoia apenas</a:t>
            </a:r>
          </a:p>
          <a:p>
            <a:pPr marL="457200" lvl="1" indent="0">
              <a:buNone/>
            </a:pPr>
            <a:r>
              <a:rPr lang="pt-PT" dirty="0">
                <a:cs typeface="Calibri"/>
              </a:rPr>
              <a:t>os dedos das patas no solo, alimentando a </a:t>
            </a:r>
          </a:p>
          <a:p>
            <a:pPr marL="457200" lvl="1" indent="0">
              <a:buNone/>
            </a:pPr>
            <a:r>
              <a:rPr lang="pt-PT" dirty="0">
                <a:cs typeface="Calibri"/>
              </a:rPr>
              <a:t>sua rapidez na corrida.</a:t>
            </a:r>
          </a:p>
          <a:p>
            <a:pPr marL="457200" lvl="1" indent="0">
              <a:buNone/>
            </a:pPr>
            <a:endParaRPr lang="pt-PT" dirty="0">
              <a:solidFill>
                <a:srgbClr val="000000"/>
              </a:solidFill>
            </a:endParaRPr>
          </a:p>
          <a:p>
            <a:r>
              <a:rPr lang="pt-PT" b="1" dirty="0">
                <a:solidFill>
                  <a:schemeClr val="bg1"/>
                </a:solidFill>
              </a:rPr>
              <a:t>Ao Regime Alimentar: </a:t>
            </a:r>
            <a:endParaRPr lang="pt-PT" sz="1800" b="1">
              <a:solidFill>
                <a:schemeClr val="bg1"/>
              </a:solidFill>
              <a:latin typeface="Calibri"/>
              <a:cs typeface="Calibri"/>
            </a:endParaRPr>
          </a:p>
          <a:p>
            <a:pPr lvl="1"/>
            <a:r>
              <a:rPr lang="pt-PT" dirty="0">
                <a:solidFill>
                  <a:srgbClr val="000000"/>
                </a:solidFill>
                <a:latin typeface="Calibri"/>
                <a:cs typeface="Calibri"/>
              </a:rPr>
              <a:t>Os</a:t>
            </a:r>
            <a:r>
              <a:rPr lang="pt-PT" dirty="0">
                <a:latin typeface="Calibri"/>
                <a:ea typeface="+mn-lt"/>
                <a:cs typeface="+mn-lt"/>
              </a:rPr>
              <a:t> gatos gostam de comer uma variedade de alimentos, que lhes fornece tudo, desde proteína a hidratos de carbono. Se está a pensar adotar um gato, deve questionar-se sobre o que podem comer os gatos.</a:t>
            </a:r>
            <a:r>
              <a:rPr lang="pt-PT" sz="1400" b="1" dirty="0">
                <a:latin typeface="Calibri"/>
                <a:ea typeface="+mn-lt"/>
                <a:cs typeface="+mn-lt"/>
              </a:rPr>
              <a:t> </a:t>
            </a:r>
            <a:endParaRPr lang="pt-PT" sz="1400" b="1" dirty="0">
              <a:solidFill>
                <a:srgbClr val="FFFFFF"/>
              </a:solidFill>
              <a:latin typeface="Calibri"/>
              <a:ea typeface="+mn-lt"/>
              <a:cs typeface="+mn-lt"/>
            </a:endParaRPr>
          </a:p>
          <a:p>
            <a:endParaRPr lang="pt-PT" sz="18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pt-PT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pt-PT" b="1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b="1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Imagem 6" descr="Uma imagem com gato, gato doméstico, mamífero, sentado&#10;&#10;Descrição gerada automaticamente">
            <a:extLst>
              <a:ext uri="{FF2B5EF4-FFF2-40B4-BE49-F238E27FC236}">
                <a16:creationId xmlns:a16="http://schemas.microsoft.com/office/drawing/2014/main" id="{7DDE8A34-A146-BD39-5B9E-AD8A8F6EB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291" y="101599"/>
            <a:ext cx="1193510" cy="1909620"/>
          </a:xfrm>
          <a:prstGeom prst="rect">
            <a:avLst/>
          </a:prstGeom>
        </p:spPr>
      </p:pic>
      <p:pic>
        <p:nvPicPr>
          <p:cNvPr id="7" name="Imagem 7" descr="Uma imagem com chão, interior, gato, em pé&#10;&#10;Descrição gerada automaticamente">
            <a:extLst>
              <a:ext uri="{FF2B5EF4-FFF2-40B4-BE49-F238E27FC236}">
                <a16:creationId xmlns:a16="http://schemas.microsoft.com/office/drawing/2014/main" id="{DC68E201-7305-BAF8-2DD6-613E79CEE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57999" y="2209414"/>
            <a:ext cx="1392382" cy="2004292"/>
          </a:xfrm>
          <a:prstGeom prst="rect">
            <a:avLst/>
          </a:prstGeom>
        </p:spPr>
      </p:pic>
      <p:pic>
        <p:nvPicPr>
          <p:cNvPr id="8" name="Imagem 8" descr="Uma imagem com verde, prato, alimentação, ervilha&#10;&#10;Descrição gerada automaticamente">
            <a:extLst>
              <a:ext uri="{FF2B5EF4-FFF2-40B4-BE49-F238E27FC236}">
                <a16:creationId xmlns:a16="http://schemas.microsoft.com/office/drawing/2014/main" id="{D477BFC6-235D-0192-D4B8-08916B183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217727" y="5292948"/>
            <a:ext cx="1432919" cy="1399565"/>
          </a:xfrm>
          <a:prstGeom prst="rect">
            <a:avLst/>
          </a:prstGeom>
        </p:spPr>
      </p:pic>
      <p:pic>
        <p:nvPicPr>
          <p:cNvPr id="9" name="Imagem 9" descr="Uma imagem com texto, gato&#10;&#10;Descrição gerada automaticamente">
            <a:extLst>
              <a:ext uri="{FF2B5EF4-FFF2-40B4-BE49-F238E27FC236}">
                <a16:creationId xmlns:a16="http://schemas.microsoft.com/office/drawing/2014/main" id="{184C7142-2FC1-D30D-00F2-8151E9ED6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8415" y="4131990"/>
            <a:ext cx="1213555" cy="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01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54316" y="-4865"/>
            <a:ext cx="4946590" cy="5079527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766" y="880227"/>
            <a:ext cx="3883617" cy="38170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Revestimento: </a:t>
            </a:r>
          </a:p>
          <a:p>
            <a:pPr lvl="1"/>
            <a:r>
              <a:rPr lang="pt-PT"/>
              <a:t>Escamas Dérmicas</a:t>
            </a:r>
            <a:endParaRPr lang="pt-PT">
              <a:ea typeface="Calibri"/>
              <a:cs typeface="Calibri"/>
            </a:endParaRPr>
          </a:p>
          <a:p>
            <a:endParaRPr lang="pt-PT"/>
          </a:p>
          <a:p>
            <a:r>
              <a:rPr lang="pt-PT"/>
              <a:t>Locomoção: </a:t>
            </a:r>
          </a:p>
          <a:p>
            <a:pPr lvl="1"/>
            <a:r>
              <a:rPr lang="pt-PT"/>
              <a:t>Natação</a:t>
            </a:r>
            <a:endParaRPr lang="pt-PT">
              <a:ea typeface="Calibri" panose="020F0502020204030204"/>
              <a:cs typeface="Calibri"/>
            </a:endParaRPr>
          </a:p>
          <a:p>
            <a:endParaRPr lang="pt-PT"/>
          </a:p>
          <a:p>
            <a:r>
              <a:rPr lang="pt-PT"/>
              <a:t>Regime Alimentar:</a:t>
            </a:r>
            <a:endParaRPr lang="pt-PT">
              <a:ea typeface="Calibri"/>
              <a:cs typeface="Calibri"/>
            </a:endParaRPr>
          </a:p>
          <a:p>
            <a:pPr lvl="1"/>
            <a:r>
              <a:rPr lang="pt-PT" err="1"/>
              <a:t>Píscivoro</a:t>
            </a:r>
            <a:endParaRPr lang="pt-PT" err="1">
              <a:ea typeface="Calibri"/>
              <a:cs typeface="Calibri"/>
            </a:endParaRPr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064" y="930813"/>
            <a:ext cx="5295962" cy="2855790"/>
          </a:xfrm>
        </p:spPr>
        <p:txBody>
          <a:bodyPr>
            <a:normAutofit fontScale="90000"/>
          </a:bodyPr>
          <a:lstStyle/>
          <a:p>
            <a:br>
              <a:rPr lang="pt-PT" sz="3200" b="1"/>
            </a:br>
            <a:r>
              <a:rPr lang="pt-PT" sz="3200" b="1"/>
              <a:t>Habitat: Ambiente aquático-Oceanos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Forma: Esférica</a:t>
            </a:r>
            <a:br>
              <a:rPr lang="pt-PT" sz="3200" b="1"/>
            </a:br>
            <a:r>
              <a:rPr lang="pt-PT" sz="3200" b="1"/>
              <a:t>Simetria: Radial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Tipo de Reprodução: Sexuada</a:t>
            </a:r>
            <a:br>
              <a:rPr lang="pt-PT" sz="3200" b="1"/>
            </a:br>
            <a:br>
              <a:rPr lang="pt-PT" sz="3200" b="1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583660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855" y="437685"/>
            <a:ext cx="2292316" cy="199143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 dirty="0">
                <a:solidFill>
                  <a:schemeClr val="bg1"/>
                </a:solidFill>
                <a:latin typeface="Algerian"/>
              </a:rPr>
              <a:t>A fada </a:t>
            </a:r>
            <a:r>
              <a:rPr lang="pt-PT" sz="3600" dirty="0" err="1">
                <a:solidFill>
                  <a:schemeClr val="bg1"/>
                </a:solidFill>
                <a:latin typeface="Algerian"/>
              </a:rPr>
              <a:t>oriana</a:t>
            </a:r>
            <a:endParaRPr lang="pt-PT" dirty="0" err="1">
              <a:solidFill>
                <a:schemeClr val="bg1"/>
              </a:solidFill>
            </a:endParaRPr>
          </a:p>
        </p:txBody>
      </p:sp>
      <p:pic>
        <p:nvPicPr>
          <p:cNvPr id="5" name="Imagem 6" descr="Uma imagem com texto&#10;&#10;Descrição gerada automaticamente">
            <a:extLst>
              <a:ext uri="{FF2B5EF4-FFF2-40B4-BE49-F238E27FC236}">
                <a16:creationId xmlns:a16="http://schemas.microsoft.com/office/drawing/2014/main" id="{7FDD238D-7AC7-0B6D-1FAC-63737AD76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177" y="1649790"/>
            <a:ext cx="5988754" cy="49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28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 dirty="0">
                <a:solidFill>
                  <a:schemeClr val="bg1"/>
                </a:solidFill>
                <a:latin typeface="Algerian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 </a:t>
            </a:r>
            <a:r>
              <a:rPr lang="en-US" sz="3200">
                <a:solidFill>
                  <a:srgbClr val="000000"/>
                </a:solidFill>
              </a:rPr>
              <a:t>Porco-</a:t>
            </a:r>
            <a:r>
              <a:rPr lang="en-US" sz="3200" err="1">
                <a:solidFill>
                  <a:srgbClr val="000000"/>
                </a:solidFill>
              </a:rPr>
              <a:t>espinho</a:t>
            </a:r>
            <a:endParaRPr lang="en-US" sz="3200" b="0" i="0" err="1">
              <a:solidFill>
                <a:srgbClr val="000000"/>
              </a:solidFill>
              <a:effectLst/>
            </a:endParaRPr>
          </a:p>
        </p:txBody>
      </p:sp>
      <p:pic>
        <p:nvPicPr>
          <p:cNvPr id="14" name="Imagem 14" descr="Uma imagem com relva, exterior, mamífero, verde&#10;&#10;Descrição gerada automaticamente">
            <a:extLst>
              <a:ext uri="{FF2B5EF4-FFF2-40B4-BE49-F238E27FC236}">
                <a16:creationId xmlns:a16="http://schemas.microsoft.com/office/drawing/2014/main" id="{734FB15F-4963-6273-668C-A0AA99DF6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68" y="1946133"/>
            <a:ext cx="4827456" cy="3333281"/>
          </a:xfrm>
          <a:prstGeom prst="rect">
            <a:avLst/>
          </a:prstGeom>
        </p:spPr>
      </p:pic>
      <p:pic>
        <p:nvPicPr>
          <p:cNvPr id="8" name="Imagem 8" descr="Uma imagem com interior, moinho&#10;&#10;Descrição gerada automaticamente">
            <a:extLst>
              <a:ext uri="{FF2B5EF4-FFF2-40B4-BE49-F238E27FC236}">
                <a16:creationId xmlns:a16="http://schemas.microsoft.com/office/drawing/2014/main" id="{950C8B13-6D9B-FAC7-AAC2-F3C1629FD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475" y="3605742"/>
            <a:ext cx="2601383" cy="29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2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1845"/>
            <a:ext cx="4438590" cy="5460525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766" y="980161"/>
            <a:ext cx="3883617" cy="40005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  <a:endParaRPr lang="pt-PT" dirty="0">
              <a:cs typeface="Calibri"/>
            </a:endParaRPr>
          </a:p>
          <a:p>
            <a:pPr lvl="1"/>
            <a:r>
              <a:rPr lang="pt-PT" dirty="0"/>
              <a:t>Pelos e espinhos</a:t>
            </a:r>
            <a:endParaRPr lang="pt-PT" dirty="0">
              <a:cs typeface="Calibri" panose="020F0502020204030204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Locomoção: </a:t>
            </a:r>
          </a:p>
          <a:p>
            <a:pPr lvl="1"/>
            <a:r>
              <a:rPr lang="pt-PT" dirty="0"/>
              <a:t>Marcha e corrida</a:t>
            </a:r>
            <a:endParaRPr lang="pt-PT" dirty="0">
              <a:cs typeface="Calibri"/>
            </a:endParaRPr>
          </a:p>
          <a:p>
            <a:endParaRPr lang="pt-PT"/>
          </a:p>
          <a:p>
            <a:r>
              <a:rPr lang="pt-PT" dirty="0"/>
              <a:t>Regime Alimentar:</a:t>
            </a:r>
            <a:endParaRPr lang="pt-PT" dirty="0">
              <a:cs typeface="Calibri"/>
            </a:endParaRPr>
          </a:p>
          <a:p>
            <a:pPr lvl="1"/>
            <a:r>
              <a:rPr lang="pt-PT" dirty="0"/>
              <a:t>Herbívoro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913694"/>
            <a:ext cx="5295962" cy="2855790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 Ambiente terrestre - floresta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Esférica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313430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01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31229" y="74258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94" y="335669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430" y="425820"/>
            <a:ext cx="7496014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Defesa</a:t>
            </a:r>
          </a:p>
          <a:p>
            <a:pPr lvl="1"/>
            <a:r>
              <a:rPr lang="pt-PT" dirty="0">
                <a:ea typeface="+mn-lt"/>
                <a:cs typeface="+mn-lt"/>
              </a:rPr>
              <a:t>Espinhos resistentes</a:t>
            </a:r>
            <a:endParaRPr lang="pt-PT">
              <a:cs typeface="Calibri"/>
            </a:endParaRPr>
          </a:p>
          <a:p>
            <a:endParaRPr lang="pt-PT">
              <a:solidFill>
                <a:srgbClr val="000000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solidFill>
                  <a:srgbClr val="000000"/>
                </a:solidFill>
                <a:cs typeface="Calibri"/>
              </a:rPr>
              <a:t>Apoia apenas os dedos das patas no chão por forma a dar-lhe mais rapidez na corrida.</a:t>
            </a: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/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</a:t>
            </a:r>
            <a:endParaRPr lang="pt-PT" sz="1200" dirty="0">
              <a:solidFill>
                <a:schemeClr val="bg1"/>
              </a:solidFill>
              <a:cs typeface="Calibri" panose="020F0502020204030204"/>
            </a:endParaRPr>
          </a:p>
          <a:p>
            <a:pPr lvl="1"/>
            <a:r>
              <a:rPr lang="pt-PT" dirty="0">
                <a:cs typeface="Calibri" panose="020F0502020204030204"/>
              </a:rPr>
              <a:t>Dentição incompleta</a:t>
            </a:r>
            <a:endParaRPr lang="pt-PT" sz="800" dirty="0"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 descr="Uma imagem com relva, exterior, mamífero, verde&#10;&#10;Descrição gerada automaticamente">
            <a:extLst>
              <a:ext uri="{FF2B5EF4-FFF2-40B4-BE49-F238E27FC236}">
                <a16:creationId xmlns:a16="http://schemas.microsoft.com/office/drawing/2014/main" id="{E3C27EDB-27F0-E8C0-241B-B35891D24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173" y="284576"/>
            <a:ext cx="2692539" cy="2331262"/>
          </a:xfrm>
          <a:prstGeom prst="rect">
            <a:avLst/>
          </a:prstGeom>
        </p:spPr>
      </p:pic>
      <p:pic>
        <p:nvPicPr>
          <p:cNvPr id="10" name="Imagem 10">
            <a:extLst>
              <a:ext uri="{FF2B5EF4-FFF2-40B4-BE49-F238E27FC236}">
                <a16:creationId xmlns:a16="http://schemas.microsoft.com/office/drawing/2014/main" id="{CCBD8937-EB28-6D83-79DF-7F29E020C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888" y="3397549"/>
            <a:ext cx="2643727" cy="1888621"/>
          </a:xfrm>
          <a:prstGeom prst="rect">
            <a:avLst/>
          </a:prstGeom>
        </p:spPr>
      </p:pic>
      <p:sp>
        <p:nvSpPr>
          <p:cNvPr id="7" name="Fluxograma: Conexão 6">
            <a:extLst>
              <a:ext uri="{FF2B5EF4-FFF2-40B4-BE49-F238E27FC236}">
                <a16:creationId xmlns:a16="http://schemas.microsoft.com/office/drawing/2014/main" id="{40F811E4-C53A-410A-9160-67225B37405C}"/>
              </a:ext>
            </a:extLst>
          </p:cNvPr>
          <p:cNvSpPr/>
          <p:nvPr/>
        </p:nvSpPr>
        <p:spPr>
          <a:xfrm>
            <a:off x="4826153" y="6424791"/>
            <a:ext cx="74950" cy="7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92" name="Imagem 192" descr="Uma imagem com mamífero, terra, ouriço-cacheiro&#10;&#10;Descrição gerada automaticamente">
            <a:extLst>
              <a:ext uri="{FF2B5EF4-FFF2-40B4-BE49-F238E27FC236}">
                <a16:creationId xmlns:a16="http://schemas.microsoft.com/office/drawing/2014/main" id="{DE3D438D-5CC7-DF20-3ED0-1B20FA5DD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775" y="4885026"/>
            <a:ext cx="21050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591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PT" sz="3200" b="1" dirty="0">
                <a:solidFill>
                  <a:srgbClr val="000000"/>
                </a:solidFill>
              </a:rPr>
              <a:t>Animal:</a:t>
            </a:r>
            <a:r>
              <a:rPr lang="en-US" sz="3200" dirty="0">
                <a:solidFill>
                  <a:srgbClr val="000000"/>
                </a:solidFill>
              </a:rPr>
              <a:t>​ </a:t>
            </a:r>
            <a:r>
              <a:rPr lang="en-US" sz="3200" dirty="0" err="1">
                <a:solidFill>
                  <a:srgbClr val="000000"/>
                </a:solidFill>
              </a:rPr>
              <a:t>Pássaro</a:t>
            </a:r>
            <a:endParaRPr lang="en-US" sz="3200" i="0" dirty="0" err="1">
              <a:solidFill>
                <a:srgbClr val="000000"/>
              </a:solidFill>
              <a:effectLst/>
              <a:cs typeface="Calibri"/>
            </a:endParaRPr>
          </a:p>
        </p:txBody>
      </p:sp>
      <p:pic>
        <p:nvPicPr>
          <p:cNvPr id="6" name="Imagem 6" descr="Uma imagem com céu, exterior, amarelo, empoleirado&#10;&#10;Descrição gerada automaticamente">
            <a:extLst>
              <a:ext uri="{FF2B5EF4-FFF2-40B4-BE49-F238E27FC236}">
                <a16:creationId xmlns:a16="http://schemas.microsoft.com/office/drawing/2014/main" id="{A3FC9EFF-DF30-08F6-237D-44ED58891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78" y="1924499"/>
            <a:ext cx="4914900" cy="3334967"/>
          </a:xfrm>
          <a:prstGeom prst="rect">
            <a:avLst/>
          </a:prstGeom>
        </p:spPr>
      </p:pic>
      <p:pic>
        <p:nvPicPr>
          <p:cNvPr id="9" name="Imagem 9" descr="Uma imagem com interior&#10;&#10;Descrição gerada automaticamente">
            <a:extLst>
              <a:ext uri="{FF2B5EF4-FFF2-40B4-BE49-F238E27FC236}">
                <a16:creationId xmlns:a16="http://schemas.microsoft.com/office/drawing/2014/main" id="{91E8396A-5379-F5AB-7489-6443B9879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178" y="3664628"/>
            <a:ext cx="3533422" cy="28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53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93913"/>
            <a:ext cx="5059478" cy="4952526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4988" y="767338"/>
            <a:ext cx="3883617" cy="41557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  <a:endParaRPr lang="pt-PT"/>
          </a:p>
          <a:p>
            <a:pPr lvl="1"/>
            <a:r>
              <a:rPr lang="pt-PT" dirty="0"/>
              <a:t>Penas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Locomoção: </a:t>
            </a:r>
          </a:p>
          <a:p>
            <a:pPr lvl="1"/>
            <a:r>
              <a:rPr lang="pt-PT" dirty="0"/>
              <a:t>Voo</a:t>
            </a:r>
            <a:endParaRPr lang="pt-PT" dirty="0">
              <a:cs typeface="Calibri"/>
            </a:endParaRPr>
          </a:p>
          <a:p>
            <a:endParaRPr lang="pt-PT"/>
          </a:p>
          <a:p>
            <a:r>
              <a:rPr lang="pt-PT" dirty="0"/>
              <a:t>Regime Alimentar:</a:t>
            </a:r>
            <a:endParaRPr lang="pt-PT" dirty="0">
              <a:cs typeface="Calibri"/>
            </a:endParaRPr>
          </a:p>
          <a:p>
            <a:pPr lvl="1"/>
            <a:r>
              <a:rPr lang="pt-PT" dirty="0"/>
              <a:t>Granívoro</a:t>
            </a:r>
            <a:endParaRPr lang="pt-PT" dirty="0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563924"/>
            <a:ext cx="5691073" cy="3528890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</a:t>
            </a:r>
            <a:r>
              <a:rPr lang="pt-PT" sz="3200" b="1" dirty="0">
                <a:ea typeface="+mj-lt"/>
                <a:cs typeface="+mj-lt"/>
              </a:rPr>
              <a:t>  Ambiente terrestre e aéreo</a:t>
            </a:r>
            <a:br>
              <a:rPr lang="pt-PT" sz="3200" b="1" dirty="0">
                <a:cs typeface="Calibri Light"/>
              </a:rPr>
            </a:br>
            <a:br>
              <a:rPr lang="pt-PT" sz="3200" b="1" dirty="0"/>
            </a:br>
            <a:r>
              <a:rPr lang="pt-PT" sz="3200" b="1" dirty="0"/>
              <a:t>Forma:  Alongada</a:t>
            </a:r>
            <a:br>
              <a:rPr lang="pt-PT" sz="3200" b="1" dirty="0"/>
            </a:br>
            <a:r>
              <a:rPr lang="pt-PT" sz="3200" b="1" dirty="0"/>
              <a:t>Simetria: Bilateral 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</a:t>
            </a:r>
            <a:r>
              <a:rPr lang="pt-PT" sz="3200" b="1" dirty="0">
                <a:ea typeface="+mj-lt"/>
                <a:cs typeface="+mj-lt"/>
              </a:rPr>
              <a:t> 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39268166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136" y="399009"/>
            <a:ext cx="7870086" cy="61526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Pena - isolante térmico;</a:t>
            </a:r>
            <a:endParaRPr lang="en-US" dirty="0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Permitir o voo; </a:t>
            </a:r>
            <a:endParaRPr lang="en-US" dirty="0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Proteger o corpo dos fatores abióticos.</a:t>
            </a:r>
            <a:endParaRPr lang="en-US" dirty="0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endParaRPr lang="pt-PT" dirty="0">
              <a:solidFill>
                <a:srgbClr val="000000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 À Locomoção: 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Ossos </a:t>
            </a:r>
            <a:r>
              <a:rPr lang="pt-PT" dirty="0" err="1">
                <a:cs typeface="Calibri"/>
              </a:rPr>
              <a:t>pnuemáticos</a:t>
            </a:r>
            <a:r>
              <a:rPr lang="pt-PT" dirty="0">
                <a:cs typeface="Calibri"/>
              </a:rPr>
              <a:t>;</a:t>
            </a:r>
            <a:endParaRPr lang="pt-PT" dirty="0">
              <a:solidFill>
                <a:srgbClr val="000000"/>
              </a:solidFill>
              <a:cs typeface="Calibri"/>
            </a:endParaRPr>
          </a:p>
          <a:p>
            <a:pPr lvl="1"/>
            <a:r>
              <a:rPr lang="pt-PT" dirty="0">
                <a:solidFill>
                  <a:srgbClr val="000000"/>
                </a:solidFill>
                <a:cs typeface="Calibri"/>
              </a:rPr>
              <a:t>Sacos aéreos;</a:t>
            </a:r>
          </a:p>
          <a:p>
            <a:pPr lvl="1"/>
            <a:r>
              <a:rPr lang="pt-PT" dirty="0">
                <a:solidFill>
                  <a:srgbClr val="000000"/>
                </a:solidFill>
                <a:cs typeface="Calibri"/>
              </a:rPr>
              <a:t>Externo em</a:t>
            </a:r>
            <a:endParaRPr lang="pt-PT" dirty="0">
              <a:solidFill>
                <a:srgbClr val="FFFFFF"/>
              </a:solidFill>
              <a:cs typeface="Calibri"/>
            </a:endParaRPr>
          </a:p>
          <a:p>
            <a:pPr marL="457200" lvl="1" indent="0">
              <a:buNone/>
            </a:pPr>
            <a:r>
              <a:rPr lang="pt-PT" dirty="0">
                <a:solidFill>
                  <a:srgbClr val="000000"/>
                </a:solidFill>
                <a:cs typeface="Calibri"/>
              </a:rPr>
              <a:t> forma de quilha</a:t>
            </a:r>
            <a:r>
              <a:rPr lang="pt-PT" dirty="0">
                <a:solidFill>
                  <a:schemeClr val="bg1"/>
                </a:solidFill>
                <a:cs typeface="Calibri"/>
              </a:rPr>
              <a:t> </a:t>
            </a:r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                                            </a:t>
            </a:r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 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Bico forte e curvo</a:t>
            </a:r>
            <a:endParaRPr lang="pt-PT" sz="800" dirty="0">
              <a:solidFill>
                <a:srgbClr val="FFFFFF"/>
              </a:solidFill>
              <a:cs typeface="Calibri"/>
            </a:endParaRPr>
          </a:p>
          <a:p>
            <a:pPr marL="457200" lvl="1" indent="0">
              <a:buNone/>
            </a:pPr>
            <a:r>
              <a:rPr lang="pt-PT" dirty="0">
                <a:cs typeface="Calibri"/>
              </a:rPr>
              <a:t>(</a:t>
            </a:r>
            <a:r>
              <a:rPr lang="pt-PT" dirty="0" err="1">
                <a:cs typeface="Calibri"/>
              </a:rPr>
              <a:t>ex</a:t>
            </a:r>
            <a:r>
              <a:rPr lang="pt-PT" dirty="0">
                <a:cs typeface="Calibri"/>
              </a:rPr>
              <a:t>: plantas e grão etc...)</a:t>
            </a:r>
            <a:endParaRPr lang="pt-PT" sz="800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Imagem 6">
            <a:extLst>
              <a:ext uri="{FF2B5EF4-FFF2-40B4-BE49-F238E27FC236}">
                <a16:creationId xmlns:a16="http://schemas.microsoft.com/office/drawing/2014/main" id="{61A6A774-2B0B-6968-98EF-C937D651C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662" y="102320"/>
            <a:ext cx="2239562" cy="1601354"/>
          </a:xfrm>
          <a:prstGeom prst="rect">
            <a:avLst/>
          </a:prstGeom>
        </p:spPr>
      </p:pic>
      <p:pic>
        <p:nvPicPr>
          <p:cNvPr id="7" name="Imagem 7" descr="Uma imagem com pássaro, exterior, céu, ave de rapina&#10;&#10;Descrição gerada automaticamente">
            <a:extLst>
              <a:ext uri="{FF2B5EF4-FFF2-40B4-BE49-F238E27FC236}">
                <a16:creationId xmlns:a16="http://schemas.microsoft.com/office/drawing/2014/main" id="{EF36B5CE-6B48-7835-0D0D-DC070C25A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244" y="2180164"/>
            <a:ext cx="2209800" cy="1999934"/>
          </a:xfrm>
          <a:prstGeom prst="rect">
            <a:avLst/>
          </a:prstGeom>
        </p:spPr>
      </p:pic>
      <p:pic>
        <p:nvPicPr>
          <p:cNvPr id="8" name="Imagem 8" descr="Uma imagem com pássaro, exterior, passeri&#10;&#10;Descrição gerada automaticamente">
            <a:extLst>
              <a:ext uri="{FF2B5EF4-FFF2-40B4-BE49-F238E27FC236}">
                <a16:creationId xmlns:a16="http://schemas.microsoft.com/office/drawing/2014/main" id="{B2B84797-95EE-E4AF-F824-F655FA30B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2241" y="5038731"/>
            <a:ext cx="2147454" cy="1825647"/>
          </a:xfrm>
          <a:prstGeom prst="rect">
            <a:avLst/>
          </a:prstGeom>
        </p:spPr>
      </p:pic>
      <p:pic>
        <p:nvPicPr>
          <p:cNvPr id="10" name="Imagem 10" descr="Uma imagem com terra, cenoura, exterior, laranja&#10;&#10;Descrição gerada automaticamente">
            <a:extLst>
              <a:ext uri="{FF2B5EF4-FFF2-40B4-BE49-F238E27FC236}">
                <a16:creationId xmlns:a16="http://schemas.microsoft.com/office/drawing/2014/main" id="{189A7FA8-3F93-3D55-C907-A5C8DEA57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3814" y="4145202"/>
            <a:ext cx="2452255" cy="18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34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7" y="353019"/>
            <a:ext cx="2630983" cy="177976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 dirty="0">
                <a:solidFill>
                  <a:schemeClr val="bg1"/>
                </a:solidFill>
                <a:latin typeface="Algerian"/>
              </a:rPr>
              <a:t>O pássaro</a:t>
            </a:r>
            <a:endParaRPr lang="pt-PT" dirty="0" err="1">
              <a:solidFill>
                <a:schemeClr val="bg1"/>
              </a:solidFill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986" y="1718398"/>
            <a:ext cx="3897681" cy="395426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pt-PT" dirty="0">
                <a:cs typeface="Calibri"/>
              </a:rPr>
              <a:t>Pássaro tu és tão leve </a:t>
            </a:r>
          </a:p>
          <a:p>
            <a:pPr marL="0" indent="0">
              <a:buNone/>
            </a:pPr>
            <a:r>
              <a:rPr lang="pt-PT" dirty="0">
                <a:cs typeface="Calibri"/>
              </a:rPr>
              <a:t>vestido cor da neve</a:t>
            </a:r>
            <a:endParaRPr lang="pt-PT">
              <a:cs typeface="Calibri"/>
            </a:endParaRPr>
          </a:p>
          <a:p>
            <a:pPr marL="0" indent="0">
              <a:buNone/>
            </a:pPr>
            <a:r>
              <a:rPr lang="pt-PT" dirty="0">
                <a:cs typeface="Calibri"/>
              </a:rPr>
              <a:t>Porque vejo flutuar</a:t>
            </a:r>
          </a:p>
          <a:p>
            <a:pPr marL="0" indent="0">
              <a:buNone/>
            </a:pPr>
            <a:r>
              <a:rPr lang="pt-PT" dirty="0">
                <a:cs typeface="Calibri"/>
              </a:rPr>
              <a:t>E brilhante ao sol tocar.   </a:t>
            </a:r>
            <a:endParaRPr lang="pt-PT">
              <a:cs typeface="Calibri"/>
            </a:endParaRPr>
          </a:p>
          <a:p>
            <a:pPr marL="0" indent="0">
              <a:buNone/>
            </a:pPr>
            <a:r>
              <a:rPr lang="pt-PT" dirty="0">
                <a:cs typeface="Calibri"/>
              </a:rPr>
              <a:t>Igual a pluma bailando</a:t>
            </a:r>
          </a:p>
          <a:p>
            <a:pPr marL="0" indent="0">
              <a:buNone/>
            </a:pPr>
            <a:r>
              <a:rPr lang="pt-PT" dirty="0">
                <a:ea typeface="+mn-lt"/>
                <a:cs typeface="+mn-lt"/>
              </a:rPr>
              <a:t>Não sei se és rainha</a:t>
            </a:r>
            <a:r>
              <a:rPr lang="pt-PT" dirty="0">
                <a:cs typeface="Calibri"/>
              </a:rPr>
              <a:t> </a:t>
            </a:r>
            <a:endParaRPr lang="pt-PT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t-PT" dirty="0">
                <a:ea typeface="+mn-lt"/>
                <a:cs typeface="+mn-lt"/>
              </a:rPr>
              <a:t>Sozinho pelo ar </a:t>
            </a:r>
          </a:p>
          <a:p>
            <a:pPr marL="0" indent="0">
              <a:buNone/>
            </a:pPr>
            <a:r>
              <a:rPr lang="pt-PT" dirty="0">
                <a:ea typeface="+mn-lt"/>
                <a:cs typeface="+mn-lt"/>
              </a:rPr>
              <a:t>ou princesa ao cantar .  </a:t>
            </a:r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pt-PT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       </a:t>
            </a: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601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 </a:t>
            </a:r>
            <a:r>
              <a:rPr lang="en-US" sz="3200" dirty="0">
                <a:solidFill>
                  <a:schemeClr val="bg1"/>
                </a:solidFill>
              </a:rPr>
              <a:t>Lobo</a:t>
            </a:r>
            <a:endParaRPr lang="en-US" sz="3200" b="0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Imagem 6" descr="Uma imagem com mamífero, lobo&#10;&#10;Descrição gerada automaticamente">
            <a:extLst>
              <a:ext uri="{FF2B5EF4-FFF2-40B4-BE49-F238E27FC236}">
                <a16:creationId xmlns:a16="http://schemas.microsoft.com/office/drawing/2014/main" id="{C75CBCC8-B36F-FA6F-075B-79117F53C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780" y="2060598"/>
            <a:ext cx="3188897" cy="3348110"/>
          </a:xfrm>
          <a:prstGeom prst="rect">
            <a:avLst/>
          </a:prstGeom>
        </p:spPr>
      </p:pic>
      <p:pic>
        <p:nvPicPr>
          <p:cNvPr id="9" name="Imagem 9" descr="Uma imagem com parede, interior, preto, gato doméstico&#10;&#10;Descrição gerada automaticamente">
            <a:extLst>
              <a:ext uri="{FF2B5EF4-FFF2-40B4-BE49-F238E27FC236}">
                <a16:creationId xmlns:a16="http://schemas.microsoft.com/office/drawing/2014/main" id="{6CD84D29-FB97-C578-E94A-343D29567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236" y="3344863"/>
            <a:ext cx="2741083" cy="33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07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7108317" y="-47199"/>
            <a:ext cx="4495034" cy="5248861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7321" y="739116"/>
            <a:ext cx="3516729" cy="37324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</a:p>
          <a:p>
            <a:pPr lvl="1"/>
            <a:r>
              <a:rPr lang="pt-PT" dirty="0"/>
              <a:t>Pelos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Locomoção: </a:t>
            </a:r>
          </a:p>
          <a:p>
            <a:pPr lvl="1"/>
            <a:r>
              <a:rPr lang="pt-PT" dirty="0"/>
              <a:t>Marcha e corrida</a:t>
            </a:r>
            <a:endParaRPr lang="pt-PT" dirty="0">
              <a:cs typeface="Calibri"/>
            </a:endParaRPr>
          </a:p>
          <a:p>
            <a:endParaRPr lang="pt-PT"/>
          </a:p>
          <a:p>
            <a:r>
              <a:rPr lang="pt-PT" dirty="0"/>
              <a:t>Regime Alimentar:</a:t>
            </a:r>
            <a:endParaRPr lang="pt-PT" dirty="0">
              <a:cs typeface="Calibri"/>
            </a:endParaRPr>
          </a:p>
          <a:p>
            <a:pPr lvl="1"/>
            <a:r>
              <a:rPr lang="pt-PT" dirty="0"/>
              <a:t>Carnívoro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1015478"/>
            <a:ext cx="5295962" cy="2418347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 Ambiente terrestre - florestas temperadas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Cabeça, tronco e membros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3846778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653" y="100056"/>
            <a:ext cx="7496014" cy="675512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pt-PT">
                <a:solidFill>
                  <a:schemeClr val="bg1"/>
                </a:solidFill>
                <a:ea typeface="+mn-lt"/>
                <a:cs typeface="+mn-lt"/>
              </a:rPr>
              <a:t>Funções do Revestimento: </a:t>
            </a:r>
            <a:endParaRPr lang="pt-PT">
              <a:solidFill>
                <a:schemeClr val="bg1"/>
              </a:solidFill>
            </a:endParaRPr>
          </a:p>
          <a:p>
            <a:pPr lvl="1"/>
            <a:r>
              <a:rPr lang="pt-PT">
                <a:ea typeface="+mn-lt"/>
                <a:cs typeface="+mn-lt"/>
              </a:rPr>
              <a:t>As escamas dérmicas tem origem na derme;</a:t>
            </a:r>
            <a:endParaRPr lang="pt-PT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r>
              <a:rPr lang="pt-PT">
                <a:ea typeface="+mn-lt"/>
                <a:cs typeface="+mn-lt"/>
              </a:rPr>
              <a:t>Os peixes, como o peixe-balão, possuem escamas dérmicas. Estas escamas são independentes uma das outras e acompanham o crescimento do corpo do peixe;</a:t>
            </a:r>
            <a:endParaRPr lang="pt-PT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r>
              <a:rPr lang="pt-PT">
                <a:ea typeface="+mn-lt"/>
                <a:cs typeface="+mn-lt"/>
              </a:rPr>
              <a:t>A pele do peixe produz um muco que mantém as escamas escorregadias, facilitando a deslocação na água. </a:t>
            </a:r>
            <a:endParaRPr lang="pt-PT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r>
              <a:rPr lang="pt-PT">
                <a:ea typeface="+mn-lt"/>
                <a:cs typeface="+mn-lt"/>
              </a:rPr>
              <a:t>As escamas têm também uma função de proteção.  </a:t>
            </a:r>
            <a:r>
              <a:rPr lang="pt-PT">
                <a:solidFill>
                  <a:schemeClr val="bg1"/>
                </a:solidFill>
                <a:ea typeface="+mn-lt"/>
                <a:cs typeface="+mn-lt"/>
              </a:rPr>
              <a:t>   </a:t>
            </a:r>
            <a:endParaRPr lang="pt-PT">
              <a:solidFill>
                <a:schemeClr val="bg1"/>
              </a:solidFill>
              <a:ea typeface="Calibri"/>
              <a:cs typeface="Calibri"/>
            </a:endParaRPr>
          </a:p>
          <a:p>
            <a:endParaRPr lang="pt-PT">
              <a:ea typeface="+mn-lt"/>
              <a:cs typeface="+mn-lt"/>
            </a:endParaRPr>
          </a:p>
          <a:p>
            <a:endParaRPr lang="pt-PT">
              <a:solidFill>
                <a:srgbClr val="000000"/>
              </a:solidFill>
            </a:endParaRPr>
          </a:p>
          <a:p>
            <a:r>
              <a:rPr lang="pt-PT">
                <a:solidFill>
                  <a:schemeClr val="bg1"/>
                </a:solidFill>
              </a:rPr>
              <a:t>À Locomoção:</a:t>
            </a:r>
            <a:endParaRPr lang="pt-PT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>
                <a:ea typeface="Calibri"/>
                <a:cs typeface="Calibri"/>
              </a:rPr>
              <a:t>Membros em forma de barbatanas;</a:t>
            </a:r>
          </a:p>
          <a:p>
            <a:pPr lvl="1"/>
            <a:r>
              <a:rPr lang="pt-PT">
                <a:ea typeface="Calibri"/>
                <a:cs typeface="Calibri"/>
              </a:rPr>
              <a:t>Tipo de revestimento.</a:t>
            </a:r>
          </a:p>
          <a:p>
            <a:pPr marL="0" indent="0">
              <a:buNone/>
            </a:pPr>
            <a:endParaRPr lang="pt-PT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pt-PT">
                <a:solidFill>
                  <a:schemeClr val="bg1"/>
                </a:solidFill>
              </a:rPr>
              <a:t>Ao Regime Alimentar: </a:t>
            </a:r>
            <a:endParaRPr lang="pt-PT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>
                <a:ea typeface="Calibri"/>
                <a:cs typeface="Calibri"/>
              </a:rPr>
              <a:t>Possui dentição, com dentes </a:t>
            </a:r>
          </a:p>
          <a:p>
            <a:pPr marL="457200" lvl="1" indent="0">
              <a:buNone/>
            </a:pPr>
            <a:r>
              <a:rPr lang="pt-PT">
                <a:ea typeface="Calibri"/>
                <a:cs typeface="Calibri"/>
              </a:rPr>
              <a:t>muito pontiagudos.</a:t>
            </a:r>
          </a:p>
          <a:p>
            <a:endParaRPr lang="pt-PT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Imagem 6">
            <a:extLst>
              <a:ext uri="{FF2B5EF4-FFF2-40B4-BE49-F238E27FC236}">
                <a16:creationId xmlns:a16="http://schemas.microsoft.com/office/drawing/2014/main" id="{BF02A009-7970-2CEE-58E0-FBE304939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49" t="51009" r="36482" b="32709"/>
          <a:stretch/>
        </p:blipFill>
        <p:spPr>
          <a:xfrm>
            <a:off x="7143851" y="2986465"/>
            <a:ext cx="3915353" cy="1285032"/>
          </a:xfrm>
          <a:prstGeom prst="rect">
            <a:avLst/>
          </a:prstGeom>
        </p:spPr>
      </p:pic>
      <p:pic>
        <p:nvPicPr>
          <p:cNvPr id="6" name="Imagem 6" descr="Uma imagem com peixe com barbatana espinhosa, peixe&#10;&#10;Descrição gerada automaticamente">
            <a:extLst>
              <a:ext uri="{FF2B5EF4-FFF2-40B4-BE49-F238E27FC236}">
                <a16:creationId xmlns:a16="http://schemas.microsoft.com/office/drawing/2014/main" id="{CF5FB5CD-335E-0379-E1DB-6332A4AC8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743" y="5216148"/>
            <a:ext cx="3337076" cy="132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09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327043"/>
            <a:ext cx="7496014" cy="65309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Para se proteger do frio;</a:t>
            </a:r>
          </a:p>
          <a:p>
            <a:pPr lvl="1"/>
            <a:r>
              <a:rPr lang="pt-PT" dirty="0">
                <a:cs typeface="Calibri" panose="020F0502020204030204"/>
              </a:rPr>
              <a:t>Camuflagem.</a:t>
            </a:r>
          </a:p>
          <a:p>
            <a:pPr marL="0" indent="0">
              <a:buNone/>
            </a:pPr>
            <a:endParaRPr lang="pt-PT">
              <a:solidFill>
                <a:srgbClr val="000000"/>
              </a:solidFill>
              <a:cs typeface="Calibri"/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Apoia apenas os dedos das patas </a:t>
            </a:r>
            <a:endParaRPr lang="pt-PT" sz="800">
              <a:cs typeface="Calibri"/>
            </a:endParaRPr>
          </a:p>
          <a:p>
            <a:pPr marL="457200" lvl="1" indent="0">
              <a:buNone/>
            </a:pPr>
            <a:r>
              <a:rPr lang="pt-PT" dirty="0">
                <a:cs typeface="Calibri"/>
              </a:rPr>
              <a:t>para alcançar mais velocidade </a:t>
            </a:r>
            <a:endParaRPr lang="pt-PT" sz="800" dirty="0">
              <a:cs typeface="Calibri"/>
            </a:endParaRPr>
          </a:p>
          <a:p>
            <a:pPr marL="457200" lvl="1" indent="0">
              <a:buNone/>
            </a:pPr>
            <a:r>
              <a:rPr lang="pt-PT" dirty="0">
                <a:cs typeface="Calibri"/>
              </a:rPr>
              <a:t>na corrida.</a:t>
            </a:r>
            <a:endParaRPr lang="pt-PT" sz="800" dirty="0"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 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Dentição completa, com caninos muito desenvolvidos</a:t>
            </a:r>
            <a:endParaRPr lang="pt-PT"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 descr="Uma imagem com mamífero, fechar&#10;&#10;Descrição gerada automaticamente">
            <a:extLst>
              <a:ext uri="{FF2B5EF4-FFF2-40B4-BE49-F238E27FC236}">
                <a16:creationId xmlns:a16="http://schemas.microsoft.com/office/drawing/2014/main" id="{411574BD-1C0C-8475-BC0A-20C2719AF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6132" y="2785508"/>
            <a:ext cx="1573377" cy="1677837"/>
          </a:xfrm>
          <a:prstGeom prst="rect">
            <a:avLst/>
          </a:prstGeom>
        </p:spPr>
      </p:pic>
      <p:pic>
        <p:nvPicPr>
          <p:cNvPr id="7" name="Imagem 7" descr="Uma imagem com mamífero, exterior, olhar, castanho&#10;&#10;Descrição gerada automaticamente">
            <a:extLst>
              <a:ext uri="{FF2B5EF4-FFF2-40B4-BE49-F238E27FC236}">
                <a16:creationId xmlns:a16="http://schemas.microsoft.com/office/drawing/2014/main" id="{48038691-D4F2-4B45-1765-55B442739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606" y="374568"/>
            <a:ext cx="2575112" cy="1981323"/>
          </a:xfrm>
          <a:prstGeom prst="rect">
            <a:avLst/>
          </a:prstGeom>
        </p:spPr>
      </p:pic>
      <p:pic>
        <p:nvPicPr>
          <p:cNvPr id="9" name="Imagem 9" descr="Uma imagem com interior, mamífero&#10;&#10;Descrição gerada automaticamente">
            <a:extLst>
              <a:ext uri="{FF2B5EF4-FFF2-40B4-BE49-F238E27FC236}">
                <a16:creationId xmlns:a16="http://schemas.microsoft.com/office/drawing/2014/main" id="{C92D8789-725B-6061-9C33-5A8E1E9A6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540" y="5139428"/>
            <a:ext cx="2348090" cy="155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37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 </a:t>
            </a:r>
            <a:r>
              <a:rPr lang="en-US" sz="3200" dirty="0">
                <a:solidFill>
                  <a:srgbClr val="000000"/>
                </a:solidFill>
              </a:rPr>
              <a:t>Burro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 6" descr="Une image contenant ciel, mammifère, extérieur, brun&#10;&#10;Description générée automatiquement">
            <a:extLst>
              <a:ext uri="{FF2B5EF4-FFF2-40B4-BE49-F238E27FC236}">
                <a16:creationId xmlns:a16="http://schemas.microsoft.com/office/drawing/2014/main" id="{C2500C6D-A90B-1974-7087-F4E20E0FB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84" y="1938269"/>
            <a:ext cx="4227530" cy="3127099"/>
          </a:xfrm>
          <a:prstGeom prst="rect">
            <a:avLst/>
          </a:prstGeom>
        </p:spPr>
      </p:pic>
      <p:pic>
        <p:nvPicPr>
          <p:cNvPr id="9" name="Imagem 9" descr="Uma imagem com parede, interior&#10;&#10;Descrição gerada automaticamente">
            <a:extLst>
              <a:ext uri="{FF2B5EF4-FFF2-40B4-BE49-F238E27FC236}">
                <a16:creationId xmlns:a16="http://schemas.microsoft.com/office/drawing/2014/main" id="{46C6A06C-2C3B-E440-937C-9B346BA82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733" y="3683275"/>
            <a:ext cx="3618088" cy="317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0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512455" y="727"/>
            <a:ext cx="5144145" cy="6208414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210" y="1035449"/>
            <a:ext cx="3883617" cy="47766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  <a:endParaRPr lang="pt-PT"/>
          </a:p>
          <a:p>
            <a:pPr lvl="1"/>
            <a:r>
              <a:rPr lang="pt-PT" dirty="0"/>
              <a:t>Pele com pelos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ea typeface="Calibri" panose="020F0502020204030204"/>
              <a:cs typeface="Calibri" panose="020F0502020204030204"/>
            </a:endParaRPr>
          </a:p>
          <a:p>
            <a:r>
              <a:rPr lang="pt-PT" dirty="0"/>
              <a:t>Locomoção: </a:t>
            </a:r>
          </a:p>
          <a:p>
            <a:pPr lvl="1"/>
            <a:r>
              <a:rPr lang="pt-PT" dirty="0"/>
              <a:t>Marcha</a:t>
            </a:r>
            <a:endParaRPr lang="pt-PT" dirty="0">
              <a:ea typeface="Calibri"/>
              <a:cs typeface="Calibri" panose="020F0502020204030204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Regime Alimentar: </a:t>
            </a:r>
            <a:endParaRPr lang="pt-PT" dirty="0"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Herbívoros - plantas e folhas</a:t>
            </a:r>
            <a:endParaRPr lang="pt-PT">
              <a:ea typeface="Calibri"/>
              <a:cs typeface="Calibri" panose="020F0502020204030204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84667" y="0"/>
            <a:ext cx="6430984" cy="529641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1719703"/>
            <a:ext cx="5295962" cy="2024566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 Ambiente terrestre  - savanas...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Cabeça , Tronco e Membros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4244087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369376"/>
            <a:ext cx="7496014" cy="626284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</a:t>
            </a:r>
            <a:endParaRPr lang="pt-PT" sz="1700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Revestimento típico dos mamíferos, que contribui para a conservação da temperatura;</a:t>
            </a:r>
            <a:endParaRPr lang="pt-PT" dirty="0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Impermeabilização do corpo;</a:t>
            </a:r>
            <a:endParaRPr lang="pt-PT" dirty="0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Camuflagem</a:t>
            </a:r>
            <a:endParaRPr lang="pt-PT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pt-PT">
              <a:solidFill>
                <a:srgbClr val="000000"/>
              </a:solidFill>
              <a:cs typeface="Calibri" panose="020F0502020204030204"/>
            </a:endParaRPr>
          </a:p>
          <a:p>
            <a:r>
              <a:rPr lang="pt-PT" dirty="0">
                <a:solidFill>
                  <a:schemeClr val="bg1"/>
                </a:solidFill>
                <a:cs typeface="Calibri"/>
              </a:rPr>
              <a:t>À Locomoção</a:t>
            </a:r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: </a:t>
            </a:r>
            <a:endParaRPr lang="pt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">
                <a:ea typeface="+mn-lt"/>
                <a:cs typeface="+mn-lt"/>
              </a:rPr>
              <a:t>A pata do burro tem um casco mais duro</a:t>
            </a:r>
          </a:p>
          <a:p>
            <a:pPr marL="457200" lvl="1" indent="0">
              <a:buNone/>
            </a:pPr>
            <a:r>
              <a:rPr lang="pt">
                <a:ea typeface="+mn-lt"/>
                <a:cs typeface="+mn-lt"/>
              </a:rPr>
              <a:t>e mais resistente. </a:t>
            </a:r>
          </a:p>
          <a:p>
            <a:pPr marL="457200" lvl="1" indent="0">
              <a:buNone/>
            </a:pPr>
            <a:r>
              <a:rPr lang="pt">
                <a:ea typeface="+mn-lt"/>
                <a:cs typeface="+mn-lt"/>
              </a:rPr>
              <a:t>É altamente hidratada, espessa, </a:t>
            </a:r>
          </a:p>
          <a:p>
            <a:pPr marL="457200" lvl="1" indent="0">
              <a:buNone/>
            </a:pPr>
            <a:r>
              <a:rPr lang="pt">
                <a:ea typeface="+mn-lt"/>
                <a:cs typeface="+mn-lt"/>
              </a:rPr>
              <a:t>mas não muito densa e tem uma </a:t>
            </a:r>
          </a:p>
          <a:p>
            <a:pPr marL="457200" lvl="1" indent="0">
              <a:buNone/>
            </a:pPr>
            <a:r>
              <a:rPr lang="pt">
                <a:ea typeface="+mn-lt"/>
                <a:cs typeface="+mn-lt"/>
              </a:rPr>
              <a:t>estrutura tubular particular.</a:t>
            </a:r>
            <a:endParaRPr lang="pt">
              <a:ea typeface="Calibri"/>
              <a:cs typeface="Calibri"/>
            </a:endParaRPr>
          </a:p>
          <a:p>
            <a:pPr marL="0" indent="0">
              <a:buNone/>
            </a:pPr>
            <a:endParaRPr lang="pt-PT" sz="1700" dirty="0">
              <a:solidFill>
                <a:schemeClr val="bg1"/>
              </a:solidFill>
              <a:cs typeface="Calibri"/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</a:t>
            </a:r>
            <a:endParaRPr lang="pt-PT" sz="1700" dirty="0">
              <a:solidFill>
                <a:schemeClr val="bg1"/>
              </a:solidFill>
              <a:ea typeface="+mn-lt"/>
              <a:cs typeface="+mn-lt"/>
            </a:endParaRPr>
          </a:p>
          <a:p>
            <a:pPr lvl="1" indent="0"/>
            <a:r>
              <a:rPr lang="pt-PT" dirty="0">
                <a:ea typeface="+mn-lt"/>
                <a:cs typeface="+mn-lt"/>
              </a:rPr>
              <a:t>O burro consome plantas ou partes </a:t>
            </a:r>
            <a:endParaRPr lang="pt-PT">
              <a:ea typeface="+mn-lt"/>
              <a:cs typeface="+mn-lt"/>
            </a:endParaRPr>
          </a:p>
          <a:p>
            <a:pPr lvl="1" indent="0">
              <a:buNone/>
            </a:pPr>
            <a:r>
              <a:rPr lang="pt-PT" dirty="0">
                <a:ea typeface="+mn-lt"/>
                <a:cs typeface="+mn-lt"/>
              </a:rPr>
              <a:t>de plantas, como raízes, grãos ou </a:t>
            </a:r>
          </a:p>
          <a:p>
            <a:pPr lvl="1" indent="0">
              <a:buNone/>
            </a:pPr>
            <a:r>
              <a:rPr lang="pt-PT" dirty="0">
                <a:ea typeface="+mn-lt"/>
                <a:cs typeface="+mn-lt"/>
              </a:rPr>
              <a:t>sementes, folhas, frutos ou tubérculos.</a:t>
            </a:r>
            <a:endParaRPr lang="pt-PT">
              <a:ea typeface="Calibri"/>
              <a:cs typeface="Calibri"/>
            </a:endParaRPr>
          </a:p>
          <a:p>
            <a:endParaRPr lang="pt-PT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Image 6" descr="Une image contenant terrain, extérieur, mammifère, suricate&#10;&#10;Description générée automatiquement">
            <a:extLst>
              <a:ext uri="{FF2B5EF4-FFF2-40B4-BE49-F238E27FC236}">
                <a16:creationId xmlns:a16="http://schemas.microsoft.com/office/drawing/2014/main" id="{68260CBA-0F22-3C75-C3DD-0F3271C26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728" y="3405342"/>
            <a:ext cx="1379254" cy="1866055"/>
          </a:xfrm>
          <a:prstGeom prst="rect">
            <a:avLst/>
          </a:prstGeom>
        </p:spPr>
      </p:pic>
      <p:pic>
        <p:nvPicPr>
          <p:cNvPr id="7" name="Image 7" descr="Une image contenant herbe, extérieur, mammifère&#10;&#10;Description générée automatiquement">
            <a:extLst>
              <a:ext uri="{FF2B5EF4-FFF2-40B4-BE49-F238E27FC236}">
                <a16:creationId xmlns:a16="http://schemas.microsoft.com/office/drawing/2014/main" id="{AF851744-D8D8-52EB-B648-D8B49C814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3656" y="1313133"/>
            <a:ext cx="1390078" cy="1867726"/>
          </a:xfrm>
          <a:prstGeom prst="rect">
            <a:avLst/>
          </a:prstGeom>
        </p:spPr>
      </p:pic>
      <p:pic>
        <p:nvPicPr>
          <p:cNvPr id="8" name="Image 8" descr="Une image contenant herbe, extérieur, vert, plante&#10;&#10;Description générée automatiquement">
            <a:extLst>
              <a:ext uri="{FF2B5EF4-FFF2-40B4-BE49-F238E27FC236}">
                <a16:creationId xmlns:a16="http://schemas.microsoft.com/office/drawing/2014/main" id="{C1768609-64D2-653C-4D4D-A24BA919E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6420" y="5422289"/>
            <a:ext cx="2140149" cy="143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10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 dirty="0">
                <a:solidFill>
                  <a:schemeClr val="bg1"/>
                </a:solidFill>
                <a:latin typeface="Algerian"/>
              </a:rPr>
              <a:t>O burro</a:t>
            </a:r>
            <a:br>
              <a:rPr lang="pt-PT" sz="3600" dirty="0">
                <a:solidFill>
                  <a:schemeClr val="bg1"/>
                </a:solidFill>
                <a:latin typeface="Algerian"/>
              </a:rPr>
            </a:br>
            <a:endParaRPr lang="pt-PT" sz="36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542" y="510487"/>
            <a:ext cx="5210014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Ele é tão pequeno</a:t>
            </a: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E não tem orelhas grandes</a:t>
            </a: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O pelo dele é moreno</a:t>
            </a: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É uma grande realidade</a:t>
            </a: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Ele é o meu burro fant</a:t>
            </a:r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ástico</a:t>
            </a:r>
            <a:endParaRPr lang="pt-PT" dirty="0" err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S</a:t>
            </a:r>
            <a:r>
              <a:rPr lang="pt-PT" b="1" dirty="0">
                <a:solidFill>
                  <a:schemeClr val="bg1"/>
                </a:solidFill>
                <a:ea typeface="+mn-lt"/>
                <a:cs typeface="+mn-lt"/>
              </a:rPr>
              <a:t>ó gosta de comer cenouras</a:t>
            </a:r>
          </a:p>
          <a:p>
            <a:pPr marL="0" indent="0">
              <a:buNone/>
            </a:pPr>
            <a:r>
              <a:rPr lang="pt-PT" b="1" dirty="0">
                <a:solidFill>
                  <a:schemeClr val="bg1"/>
                </a:solidFill>
                <a:cs typeface="Calibri"/>
              </a:rPr>
              <a:t>E a sua boca parece </a:t>
            </a:r>
            <a:r>
              <a:rPr lang="pt-PT" b="1" dirty="0" err="1">
                <a:solidFill>
                  <a:schemeClr val="bg1"/>
                </a:solidFill>
                <a:cs typeface="Calibri"/>
              </a:rPr>
              <a:t>esl</a:t>
            </a:r>
            <a:r>
              <a:rPr lang="pt-PT" dirty="0" err="1">
                <a:solidFill>
                  <a:schemeClr val="bg1"/>
                </a:solidFill>
                <a:ea typeface="+mn-lt"/>
                <a:cs typeface="+mn-lt"/>
              </a:rPr>
              <a:t>ástico</a:t>
            </a: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E chora quando vê uma vassoura</a:t>
            </a:r>
          </a:p>
        </p:txBody>
      </p:sp>
    </p:spTree>
    <p:extLst>
      <p:ext uri="{BB962C8B-B14F-4D97-AF65-F5344CB8AC3E}">
        <p14:creationId xmlns:p14="http://schemas.microsoft.com/office/powerpoint/2010/main" val="3959427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E3C9729-E797-0B4D-B2D1-CB1AB16E56E6}"/>
              </a:ext>
            </a:extLst>
          </p:cNvPr>
          <p:cNvSpPr txBox="1"/>
          <p:nvPr/>
        </p:nvSpPr>
        <p:spPr>
          <a:xfrm>
            <a:off x="5184576" y="2514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PT" b="1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DF720E-B869-CD42-8317-55F26B1A7619}"/>
              </a:ext>
            </a:extLst>
          </p:cNvPr>
          <p:cNvSpPr txBox="1"/>
          <p:nvPr/>
        </p:nvSpPr>
        <p:spPr>
          <a:xfrm>
            <a:off x="5184576" y="2514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PT" i="1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7C1F6CE-1483-8F4E-8D5D-86762E72BB4C}"/>
              </a:ext>
            </a:extLst>
          </p:cNvPr>
          <p:cNvSpPr txBox="1"/>
          <p:nvPr/>
        </p:nvSpPr>
        <p:spPr>
          <a:xfrm>
            <a:off x="2692925" y="5895484"/>
            <a:ext cx="190375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PT" sz="2400" b="1" dirty="0">
                <a:cs typeface="Calibri"/>
              </a:rPr>
              <a:t>Animal: Rato</a:t>
            </a:r>
            <a:endParaRPr lang="pt-PT" sz="2400" dirty="0">
              <a:cs typeface="Calibri"/>
            </a:endParaRPr>
          </a:p>
        </p:txBody>
      </p:sp>
      <p:pic>
        <p:nvPicPr>
          <p:cNvPr id="9" name="Imagem 9" descr="Uma imagem com gato, mamífero, roedor&#10;&#10;Descrição gerada automaticamente">
            <a:extLst>
              <a:ext uri="{FF2B5EF4-FFF2-40B4-BE49-F238E27FC236}">
                <a16:creationId xmlns:a16="http://schemas.microsoft.com/office/drawing/2014/main" id="{4ED20D04-E88B-59DD-3819-C803388CC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36" y="1899209"/>
            <a:ext cx="4916772" cy="3337640"/>
          </a:xfrm>
          <a:prstGeom prst="rect">
            <a:avLst/>
          </a:prstGeom>
        </p:spPr>
      </p:pic>
      <p:pic>
        <p:nvPicPr>
          <p:cNvPr id="11" name="Imagem 11" descr="Uma imagem com mesa, interior, decorado, vários&#10;&#10;Descrição gerada automaticamente">
            <a:extLst>
              <a:ext uri="{FF2B5EF4-FFF2-40B4-BE49-F238E27FC236}">
                <a16:creationId xmlns:a16="http://schemas.microsoft.com/office/drawing/2014/main" id="{7ED6E86F-04A3-A3B7-27C4-6F827C5C9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955" y="3641192"/>
            <a:ext cx="3081866" cy="318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25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7184886" y="63840"/>
            <a:ext cx="4746722" cy="4702229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8986" y="588752"/>
            <a:ext cx="3460284" cy="30509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PT" dirty="0"/>
              <a:t>Revestimento: </a:t>
            </a:r>
            <a:endParaRPr lang="pt-PT"/>
          </a:p>
          <a:p>
            <a:pPr lvl="1"/>
            <a:r>
              <a:rPr lang="pt-PT" dirty="0"/>
              <a:t>Pele com pelo.</a:t>
            </a:r>
            <a:endParaRPr lang="pt-PT" dirty="0">
              <a:ea typeface="Calibri"/>
              <a:cs typeface="Calibri"/>
            </a:endParaRPr>
          </a:p>
          <a:p>
            <a:endParaRPr lang="pt-PT" dirty="0">
              <a:cs typeface="Calibri" panose="020F0502020204030204"/>
            </a:endParaRPr>
          </a:p>
          <a:p>
            <a:r>
              <a:rPr lang="pt-PT" dirty="0"/>
              <a:t>Locomoção: </a:t>
            </a:r>
            <a:endParaRPr lang="pt-PT" dirty="0">
              <a:ea typeface="Calibri"/>
              <a:cs typeface="Calibri"/>
            </a:endParaRPr>
          </a:p>
          <a:p>
            <a:pPr lvl="1"/>
            <a:r>
              <a:rPr lang="pt-PT" dirty="0"/>
              <a:t>Marcha e corrida.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ea typeface="Calibri" panose="020F0502020204030204"/>
              <a:cs typeface="Calibri" panose="020F0502020204030204"/>
            </a:endParaRPr>
          </a:p>
          <a:p>
            <a:r>
              <a:rPr lang="pt-PT" dirty="0"/>
              <a:t>Regime Alimentar: </a:t>
            </a:r>
          </a:p>
          <a:p>
            <a:pPr lvl="1"/>
            <a:r>
              <a:rPr lang="pt-PT" dirty="0"/>
              <a:t>Omnívoro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162394" y="212361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20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73" y="1026350"/>
            <a:ext cx="5207364" cy="3016565"/>
          </a:xfrm>
        </p:spPr>
        <p:txBody>
          <a:bodyPr>
            <a:noAutofit/>
          </a:bodyPr>
          <a:lstStyle/>
          <a:p>
            <a:br>
              <a:rPr lang="pt-PT" sz="3600" b="1" dirty="0"/>
            </a:br>
            <a:r>
              <a:rPr lang="pt-PT" sz="2800" b="1" dirty="0"/>
              <a:t>Habitat: Ambiente terrestre.</a:t>
            </a:r>
            <a:br>
              <a:rPr lang="pt-PT" sz="2800" b="1" dirty="0">
                <a:ea typeface="Calibri Light"/>
                <a:cs typeface="Calibri Light"/>
              </a:rPr>
            </a:br>
            <a:br>
              <a:rPr lang="pt-PT" sz="2800" b="1" dirty="0"/>
            </a:br>
            <a:r>
              <a:rPr lang="pt-PT" sz="2800" b="1" dirty="0"/>
              <a:t>Forma: Cabeça, tronco e membros.</a:t>
            </a:r>
            <a:br>
              <a:rPr lang="pt-PT" sz="2800" b="1" dirty="0"/>
            </a:br>
            <a:r>
              <a:rPr lang="pt-PT" sz="2800" b="1" dirty="0"/>
              <a:t>Simetria: Bilateral </a:t>
            </a:r>
            <a:br>
              <a:rPr lang="pt-PT" sz="2800" b="1" dirty="0"/>
            </a:br>
            <a:br>
              <a:rPr lang="pt-PT" sz="2800" b="1" dirty="0"/>
            </a:br>
            <a:r>
              <a:rPr lang="pt-PT" sz="2800" b="1" dirty="0"/>
              <a:t>Tipo de Reprodução: Sexuada</a:t>
            </a:r>
            <a:br>
              <a:rPr lang="pt-PT" sz="2800" b="1" dirty="0"/>
            </a:br>
            <a:br>
              <a:rPr lang="pt-PT" sz="3600" b="1" dirty="0"/>
            </a:br>
            <a:endParaRPr lang="pt-PT" sz="3600" b="1"/>
          </a:p>
        </p:txBody>
      </p:sp>
    </p:spTree>
    <p:extLst>
      <p:ext uri="{BB962C8B-B14F-4D97-AF65-F5344CB8AC3E}">
        <p14:creationId xmlns:p14="http://schemas.microsoft.com/office/powerpoint/2010/main" val="442839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430" y="566932"/>
            <a:ext cx="7496014" cy="572662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 </a:t>
            </a:r>
            <a:endParaRPr lang="en-US" dirty="0" err="1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Proteção contra parasitas;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Isolamento térmico;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Atração do parceiro sexual.</a:t>
            </a:r>
            <a:endParaRPr lang="en-US" dirty="0">
              <a:ea typeface="+mn-lt"/>
              <a:cs typeface="+mn-lt"/>
            </a:endParaRPr>
          </a:p>
          <a:p>
            <a:endParaRPr lang="pt-PT">
              <a:ea typeface="+mn-lt"/>
              <a:cs typeface="+mn-lt"/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 </a:t>
            </a:r>
            <a:endParaRPr lang="pt-PT" sz="1200" dirty="0">
              <a:solidFill>
                <a:schemeClr val="bg1"/>
              </a:solidFill>
            </a:endParaRPr>
          </a:p>
          <a:p>
            <a:pPr lvl="1"/>
            <a:r>
              <a:rPr lang="pt-PT" dirty="0"/>
              <a:t>Membros curtos e musculados;</a:t>
            </a:r>
            <a:endParaRPr lang="pt-PT">
              <a:ea typeface="Calibri"/>
              <a:cs typeface="Calibri"/>
            </a:endParaRPr>
          </a:p>
          <a:p>
            <a:pPr lvl="1"/>
            <a:r>
              <a:rPr lang="pt-PT" dirty="0"/>
              <a:t>Apoia</a:t>
            </a:r>
            <a:r>
              <a:rPr lang="pt-PT" dirty="0">
                <a:cs typeface="Calibri"/>
              </a:rPr>
              <a:t> apenas a ponta dos dedos das patas no solo, aumentando a rapidez da sua corrida.</a:t>
            </a:r>
            <a:endParaRPr lang="pt-PT">
              <a:ea typeface="Calibri" panose="020F0502020204030204"/>
              <a:cs typeface="Calibri"/>
            </a:endParaRPr>
          </a:p>
          <a:p>
            <a:endParaRPr lang="pt-PT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 </a:t>
            </a:r>
            <a:endParaRPr lang="pt-PT" sz="1200" dirty="0">
              <a:solidFill>
                <a:schemeClr val="bg1"/>
              </a:solidFill>
            </a:endParaRPr>
          </a:p>
          <a:p>
            <a:pPr lvl="1"/>
            <a:r>
              <a:rPr lang="pt-PT" dirty="0"/>
              <a:t>Dentição completa. </a:t>
            </a:r>
            <a:endParaRPr lang="pt-PT" dirty="0">
              <a:ea typeface="Calibri"/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7" name="Imagem 7" descr="Uma imagem com relva, mamífero, roedor&#10;&#10;Descrição gerada automaticamente">
            <a:extLst>
              <a:ext uri="{FF2B5EF4-FFF2-40B4-BE49-F238E27FC236}">
                <a16:creationId xmlns:a16="http://schemas.microsoft.com/office/drawing/2014/main" id="{12FC5D2D-6849-0E5B-2D0D-FF3E209B8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680" y="323386"/>
            <a:ext cx="1866692" cy="1664210"/>
          </a:xfrm>
          <a:prstGeom prst="rect">
            <a:avLst/>
          </a:prstGeom>
        </p:spPr>
      </p:pic>
      <p:pic>
        <p:nvPicPr>
          <p:cNvPr id="11" name="Imagem 10" descr="Uma imagem com planta&#10;&#10;Descrição gerada automaticamente">
            <a:extLst>
              <a:ext uri="{FF2B5EF4-FFF2-40B4-BE49-F238E27FC236}">
                <a16:creationId xmlns:a16="http://schemas.microsoft.com/office/drawing/2014/main" id="{48184BE9-9F11-F115-70FA-0B72A4D77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767" y="3666619"/>
            <a:ext cx="1552414" cy="3153906"/>
          </a:xfrm>
          <a:prstGeom prst="rect">
            <a:avLst/>
          </a:prstGeom>
        </p:spPr>
      </p:pic>
      <p:pic>
        <p:nvPicPr>
          <p:cNvPr id="12" name="Imagem 12" descr="Uma imagem com alimentação, queijo, consumido, escuro&#10;&#10;Descrição gerada automaticamente">
            <a:extLst>
              <a:ext uri="{FF2B5EF4-FFF2-40B4-BE49-F238E27FC236}">
                <a16:creationId xmlns:a16="http://schemas.microsoft.com/office/drawing/2014/main" id="{18E988BD-24FA-8430-0B77-4D794520A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800" y="4661988"/>
            <a:ext cx="2083079" cy="16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991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 </a:t>
            </a:r>
            <a:r>
              <a:rPr lang="en-US" sz="3200" dirty="0">
                <a:solidFill>
                  <a:srgbClr val="000000"/>
                </a:solidFill>
              </a:rPr>
              <a:t>Coelho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m 6" descr="Uma imagem com exterior, mamífero&#10;&#10;Descrição gerada automaticamente">
            <a:extLst>
              <a:ext uri="{FF2B5EF4-FFF2-40B4-BE49-F238E27FC236}">
                <a16:creationId xmlns:a16="http://schemas.microsoft.com/office/drawing/2014/main" id="{A12A356F-8229-99C4-69FB-3E5E11847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16" y="2306976"/>
            <a:ext cx="4916773" cy="3340550"/>
          </a:xfrm>
          <a:prstGeom prst="rect">
            <a:avLst/>
          </a:prstGeom>
        </p:spPr>
      </p:pic>
      <p:pic>
        <p:nvPicPr>
          <p:cNvPr id="7" name="Imagem 7">
            <a:extLst>
              <a:ext uri="{FF2B5EF4-FFF2-40B4-BE49-F238E27FC236}">
                <a16:creationId xmlns:a16="http://schemas.microsoft.com/office/drawing/2014/main" id="{9AC50164-2FC5-B3C3-6927-2637EE33E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372" y="3665009"/>
            <a:ext cx="1945922" cy="295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43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-4865"/>
            <a:ext cx="5031257" cy="5121860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1988" y="795560"/>
            <a:ext cx="3883617" cy="47766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  <a:endParaRPr lang="pt-PT"/>
          </a:p>
          <a:p>
            <a:pPr lvl="1"/>
            <a:r>
              <a:rPr lang="pt-PT" dirty="0"/>
              <a:t>Pelo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Locomoção: </a:t>
            </a:r>
            <a:endParaRPr lang="pt-PT" dirty="0" err="1"/>
          </a:p>
          <a:p>
            <a:pPr lvl="1"/>
            <a:r>
              <a:rPr lang="pt-PT" dirty="0"/>
              <a:t>Corrida e o salto</a:t>
            </a:r>
            <a:endParaRPr lang="pt-PT" dirty="0">
              <a:ea typeface="Calibri"/>
              <a:cs typeface="Calibri"/>
            </a:endParaRPr>
          </a:p>
          <a:p>
            <a:endParaRPr lang="pt-PT"/>
          </a:p>
          <a:p>
            <a:r>
              <a:rPr lang="pt-PT" dirty="0"/>
              <a:t>Regime Alimentar:</a:t>
            </a:r>
            <a:endParaRPr lang="pt-PT" dirty="0">
              <a:cs typeface="Calibri"/>
            </a:endParaRPr>
          </a:p>
          <a:p>
            <a:pPr lvl="1"/>
            <a:r>
              <a:rPr lang="pt-PT" dirty="0"/>
              <a:t>Herbívoros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509" y="988414"/>
            <a:ext cx="5408850" cy="2769967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 Ambiente Terrestre  - floresta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Cabeça, tronco e membros 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3127755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 Víbora</a:t>
            </a:r>
          </a:p>
        </p:txBody>
      </p:sp>
      <p:sp>
        <p:nvSpPr>
          <p:cNvPr id="6" name="AutoShape 2" descr="18,968 Víbora Fotos - Fotos de Stock Gratuitas e Fotos Royalty-Free 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33" y="2389726"/>
            <a:ext cx="5015152" cy="3337355"/>
          </a:xfrm>
          <a:prstGeom prst="rect">
            <a:avLst/>
          </a:prstGeom>
        </p:spPr>
      </p:pic>
      <p:pic>
        <p:nvPicPr>
          <p:cNvPr id="8" name="Imagem 8" descr="Uma imagem com interior, plástico, fechar&#10;&#10;Descrição gerada automaticamente">
            <a:extLst>
              <a:ext uri="{FF2B5EF4-FFF2-40B4-BE49-F238E27FC236}">
                <a16:creationId xmlns:a16="http://schemas.microsoft.com/office/drawing/2014/main" id="{BF1CBA02-E696-2906-B251-87D480559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733" y="4125984"/>
            <a:ext cx="3547533" cy="261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54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1131376"/>
            <a:ext cx="7496014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Para se proteger do frio;</a:t>
            </a:r>
            <a:endParaRPr lang="en-US" dirty="0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Camuflagem</a:t>
            </a:r>
            <a:endParaRPr lang="en-US" dirty="0">
              <a:solidFill>
                <a:srgbClr val="FFFFFF"/>
              </a:solidFill>
              <a:ea typeface="Calibri" panose="020F0502020204030204"/>
              <a:cs typeface="Calibri" panose="020F0502020204030204"/>
            </a:endParaRPr>
          </a:p>
          <a:p>
            <a:endParaRPr lang="pt-PT">
              <a:solidFill>
                <a:srgbClr val="000000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        </a:t>
            </a:r>
            <a:endParaRPr lang="pt-PT" sz="1200" dirty="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pt-PT" dirty="0">
                <a:ea typeface="Calibri"/>
                <a:cs typeface="Calibri"/>
              </a:rPr>
              <a:t>Membros posteriores em forma de Z, </a:t>
            </a:r>
            <a:endParaRPr lang="pt-PT"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pt-PT" dirty="0">
                <a:ea typeface="Calibri"/>
                <a:cs typeface="Calibri"/>
              </a:rPr>
              <a:t>o que facilita o salto e a corrida  </a:t>
            </a:r>
            <a:endParaRPr lang="pt-PT"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</a:t>
            </a:r>
            <a:endParaRPr lang="pt-PT" sz="1200" dirty="0">
              <a:solidFill>
                <a:schemeClr val="bg1"/>
              </a:solidFill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Dentição incompleta com barra.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   </a:t>
            </a:r>
            <a:endParaRPr lang="pt-PT" sz="12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 descr="Uma imagem com mamífero, lagomorfo, gato, branco&#10;&#10;Descrição gerada automaticamente">
            <a:extLst>
              <a:ext uri="{FF2B5EF4-FFF2-40B4-BE49-F238E27FC236}">
                <a16:creationId xmlns:a16="http://schemas.microsoft.com/office/drawing/2014/main" id="{DFB79886-9614-7942-035A-E6492423A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874" y="620557"/>
            <a:ext cx="2483735" cy="1858937"/>
          </a:xfrm>
          <a:prstGeom prst="rect">
            <a:avLst/>
          </a:prstGeom>
        </p:spPr>
      </p:pic>
      <p:pic>
        <p:nvPicPr>
          <p:cNvPr id="7" name="Imagem 7" descr="Uma imagem com lagomorfo, mamífero, exterior&#10;&#10;Descrição gerada automaticamente">
            <a:extLst>
              <a:ext uri="{FF2B5EF4-FFF2-40B4-BE49-F238E27FC236}">
                <a16:creationId xmlns:a16="http://schemas.microsoft.com/office/drawing/2014/main" id="{8DC9CD40-FA12-4320-62B3-50F2838DB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345" y="3812440"/>
            <a:ext cx="2701022" cy="1458575"/>
          </a:xfrm>
          <a:prstGeom prst="rect">
            <a:avLst/>
          </a:prstGeom>
        </p:spPr>
      </p:pic>
      <p:pic>
        <p:nvPicPr>
          <p:cNvPr id="19" name="Imagem 19" descr="Uma imagem com relva, lagomorfo, exterior, mamífero&#10;&#10;Descrição gerada automaticamente">
            <a:extLst>
              <a:ext uri="{FF2B5EF4-FFF2-40B4-BE49-F238E27FC236}">
                <a16:creationId xmlns:a16="http://schemas.microsoft.com/office/drawing/2014/main" id="{02711A91-53E1-9C8E-1CCA-A5006E42F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658" y="5459600"/>
            <a:ext cx="1860372" cy="122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07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68036" y="258536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 dirty="0">
                <a:solidFill>
                  <a:schemeClr val="bg1"/>
                </a:solidFill>
                <a:latin typeface="Algerian"/>
              </a:rPr>
              <a:t>coelho</a:t>
            </a:r>
            <a:endParaRPr lang="pt-PT" sz="36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987602"/>
            <a:ext cx="4893712" cy="55397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pt-PT" sz="3600" dirty="0">
                <a:solidFill>
                  <a:schemeClr val="bg1"/>
                </a:solidFill>
                <a:cs typeface="Calibri"/>
              </a:rPr>
              <a:t>De olhos vermelhos </a:t>
            </a:r>
          </a:p>
          <a:p>
            <a:pPr marL="0" indent="0">
              <a:buNone/>
            </a:pPr>
            <a:r>
              <a:rPr lang="pt-PT" sz="3600" dirty="0">
                <a:solidFill>
                  <a:schemeClr val="bg1"/>
                </a:solidFill>
                <a:cs typeface="Calibri"/>
              </a:rPr>
              <a:t>De pelos branquinhos</a:t>
            </a:r>
          </a:p>
          <a:p>
            <a:pPr marL="0" indent="0">
              <a:buNone/>
            </a:pPr>
            <a:r>
              <a:rPr lang="pt-PT" sz="3600" dirty="0">
                <a:solidFill>
                  <a:schemeClr val="bg1"/>
                </a:solidFill>
                <a:cs typeface="Calibri"/>
              </a:rPr>
              <a:t>De pulo bem leve</a:t>
            </a:r>
          </a:p>
          <a:p>
            <a:pPr marL="0" indent="0">
              <a:buNone/>
            </a:pPr>
            <a:r>
              <a:rPr lang="pt-PT" sz="3600" dirty="0">
                <a:solidFill>
                  <a:schemeClr val="bg1"/>
                </a:solidFill>
                <a:cs typeface="Calibri"/>
              </a:rPr>
              <a:t>Eu sou o coelhinho</a:t>
            </a:r>
          </a:p>
        </p:txBody>
      </p:sp>
    </p:spTree>
    <p:extLst>
      <p:ext uri="{BB962C8B-B14F-4D97-AF65-F5344CB8AC3E}">
        <p14:creationId xmlns:p14="http://schemas.microsoft.com/office/powerpoint/2010/main" val="2804685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953341" y="5944799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</a:t>
            </a:r>
            <a:r>
              <a:rPr lang="pt-PT" sz="3200" b="1" dirty="0">
                <a:solidFill>
                  <a:srgbClr val="000000"/>
                </a:solidFill>
              </a:rPr>
              <a:t>: Porco</a:t>
            </a:r>
            <a:endParaRPr lang="en-US" sz="3200" b="0" i="0" dirty="0">
              <a:solidFill>
                <a:srgbClr val="000000"/>
              </a:solidFill>
              <a:effectLst/>
              <a:cs typeface="Calibri"/>
            </a:endParaRPr>
          </a:p>
        </p:txBody>
      </p:sp>
      <p:pic>
        <p:nvPicPr>
          <p:cNvPr id="6" name="Imagem 6" descr="Uma imagem com relva, mamífero, porco, exterior&#10;&#10;Descrição gerada automaticamente">
            <a:extLst>
              <a:ext uri="{FF2B5EF4-FFF2-40B4-BE49-F238E27FC236}">
                <a16:creationId xmlns:a16="http://schemas.microsoft.com/office/drawing/2014/main" id="{1D882408-9CAD-D963-1FEE-F7662D1F8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6" t="-79" r="11630" b="700"/>
          <a:stretch/>
        </p:blipFill>
        <p:spPr>
          <a:xfrm>
            <a:off x="652283" y="2348055"/>
            <a:ext cx="4943431" cy="3338245"/>
          </a:xfrm>
          <a:prstGeom prst="rect">
            <a:avLst/>
          </a:prstGeom>
        </p:spPr>
      </p:pic>
      <p:pic>
        <p:nvPicPr>
          <p:cNvPr id="7" name="Imagem 7" descr="Uma imagem com interior, chão&#10;&#10;Descrição gerada automaticamente">
            <a:extLst>
              <a:ext uri="{FF2B5EF4-FFF2-40B4-BE49-F238E27FC236}">
                <a16:creationId xmlns:a16="http://schemas.microsoft.com/office/drawing/2014/main" id="{B7128D18-D4CE-074B-673A-1BFC948566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84" t="5121" r="486" b="358"/>
          <a:stretch/>
        </p:blipFill>
        <p:spPr>
          <a:xfrm>
            <a:off x="9133883" y="3348155"/>
            <a:ext cx="2930969" cy="339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45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741428" y="-4865"/>
            <a:ext cx="4946590" cy="5164193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0321" y="753227"/>
            <a:ext cx="3883617" cy="3901765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</a:p>
          <a:p>
            <a:pPr lvl="1"/>
            <a:r>
              <a:rPr lang="pt-PT" dirty="0"/>
              <a:t>Pele com pelos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Locomoção: </a:t>
            </a:r>
          </a:p>
          <a:p>
            <a:pPr lvl="1"/>
            <a:r>
              <a:rPr lang="pt-PT" dirty="0"/>
              <a:t>Marchar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>
              <a:cs typeface="Calibri"/>
            </a:endParaRPr>
          </a:p>
          <a:p>
            <a:r>
              <a:rPr lang="pt-PT" dirty="0"/>
              <a:t>Regime Alimentar</a:t>
            </a:r>
            <a:r>
              <a:rPr lang="pt-PT" dirty="0">
                <a:ea typeface="+mn-lt"/>
                <a:cs typeface="+mn-lt"/>
              </a:rPr>
              <a:t>:</a:t>
            </a:r>
          </a:p>
          <a:p>
            <a:pPr lvl="1"/>
            <a:r>
              <a:rPr lang="pt-PT" dirty="0">
                <a:ea typeface="+mn-lt"/>
                <a:cs typeface="+mn-lt"/>
              </a:rPr>
              <a:t>Omnívoro </a:t>
            </a:r>
            <a:endParaRPr lang="pt-PT" dirty="0">
              <a:cs typeface="Calibri" panose="020F0502020204030204"/>
            </a:endParaRPr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-910" y="3186"/>
            <a:ext cx="6694999" cy="47533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endParaRPr lang="pt-PT" sz="280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just"/>
            <a:endParaRPr lang="pt-PT" sz="280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just"/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Habitat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: Ambiente terrestre - floresta</a:t>
            </a:r>
            <a:endParaRPr lang="pt-PT" sz="2400" dirty="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just"/>
            <a:endParaRPr lang="pt-PT" sz="2400" dirty="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just"/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Forma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: Cabeça, tronco e membros</a:t>
            </a:r>
            <a:endParaRPr lang="pt-PT" sz="240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just"/>
            <a:endParaRPr lang="pt-PT" sz="24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just"/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Simetria: Bilateral</a:t>
            </a:r>
            <a:endParaRPr lang="pt-PT" sz="240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just"/>
            <a:endParaRPr lang="pt-PT" sz="24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just"/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Tipo de reprodução: Sexuada</a:t>
            </a:r>
          </a:p>
          <a:p>
            <a:pPr algn="just"/>
            <a:endParaRPr lang="pt-PT" sz="280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just"/>
            <a:endParaRPr lang="pt-PT" sz="280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6607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653" y="347532"/>
            <a:ext cx="4956014" cy="572662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Imunidade; </a:t>
            </a:r>
            <a:endParaRPr lang="en-US" dirty="0">
              <a:solidFill>
                <a:srgbClr val="FFFFFF"/>
              </a:solidFill>
              <a:cs typeface="Calibri" panose="020F0502020204030204"/>
            </a:endParaRPr>
          </a:p>
          <a:p>
            <a:pPr lvl="1"/>
            <a:r>
              <a:rPr lang="pt-PT" dirty="0">
                <a:cs typeface="Calibri" panose="020F0502020204030204"/>
              </a:rPr>
              <a:t>Defesa contra parasitas;</a:t>
            </a:r>
            <a:endParaRPr lang="en-US" dirty="0">
              <a:solidFill>
                <a:srgbClr val="FFFFFF"/>
              </a:solidFill>
              <a:cs typeface="Calibri" panose="020F0502020204030204"/>
            </a:endParaRPr>
          </a:p>
          <a:p>
            <a:pPr lvl="1"/>
            <a:r>
              <a:rPr lang="pt-PT" dirty="0">
                <a:cs typeface="Calibri" panose="020F0502020204030204"/>
              </a:rPr>
              <a:t>Manutenção corporal.</a:t>
            </a:r>
            <a:endParaRPr lang="en-US" dirty="0">
              <a:solidFill>
                <a:srgbClr val="FFFFFF"/>
              </a:solidFill>
              <a:cs typeface="Calibri" panose="020F0502020204030204"/>
            </a:endParaRPr>
          </a:p>
          <a:p>
            <a:pPr marL="457200" lvl="1" indent="0">
              <a:buNone/>
            </a:pPr>
            <a:endParaRPr lang="en-US">
              <a:solidFill>
                <a:srgbClr val="FFFFFF"/>
              </a:solidFill>
              <a:cs typeface="Calibri" panose="020F0502020204030204"/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Desloca-se em quatro patas, cada uma delas possui quatro dedos.</a:t>
            </a:r>
            <a:endParaRPr lang="pt-PT" dirty="0">
              <a:solidFill>
                <a:srgbClr val="FFFFFF"/>
              </a:solidFill>
              <a:cs typeface="Calibri"/>
            </a:endParaRPr>
          </a:p>
          <a:p>
            <a:pPr marL="457200" lvl="1" indent="0">
              <a:buNone/>
            </a:pPr>
            <a:endParaRPr lang="pt-PT" dirty="0">
              <a:solidFill>
                <a:srgbClr val="000000"/>
              </a:solidFill>
              <a:cs typeface="Calibri" panose="020F0502020204030204"/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 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Um porco nasce com oito dentes mas à medida que cresce vão-lhe nascendo dentes até ficar com a dentição completa.</a:t>
            </a:r>
            <a:endParaRPr lang="pt-PT" sz="80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7" name="Imagem 8" descr="Uma imagem com mamífero&#10;&#10;Descrição gerada automaticamente">
            <a:extLst>
              <a:ext uri="{FF2B5EF4-FFF2-40B4-BE49-F238E27FC236}">
                <a16:creationId xmlns:a16="http://schemas.microsoft.com/office/drawing/2014/main" id="{B900402E-12A3-A668-C38D-70121E079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279" y="258317"/>
            <a:ext cx="2400170" cy="1596939"/>
          </a:xfrm>
          <a:prstGeom prst="rect">
            <a:avLst/>
          </a:prstGeom>
        </p:spPr>
      </p:pic>
      <p:pic>
        <p:nvPicPr>
          <p:cNvPr id="9" name="Imagem 9" descr="Uma imagem com alimentação, pedaço, nata, fatia&#10;&#10;Descrição gerada automaticamente">
            <a:extLst>
              <a:ext uri="{FF2B5EF4-FFF2-40B4-BE49-F238E27FC236}">
                <a16:creationId xmlns:a16="http://schemas.microsoft.com/office/drawing/2014/main" id="{E1152623-641A-DE0A-B3C9-0EDD8A5A6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349" y="4514859"/>
            <a:ext cx="2165612" cy="2137970"/>
          </a:xfrm>
          <a:prstGeom prst="rect">
            <a:avLst/>
          </a:prstGeom>
        </p:spPr>
      </p:pic>
      <p:pic>
        <p:nvPicPr>
          <p:cNvPr id="10" name="Imagem 10">
            <a:extLst>
              <a:ext uri="{FF2B5EF4-FFF2-40B4-BE49-F238E27FC236}">
                <a16:creationId xmlns:a16="http://schemas.microsoft.com/office/drawing/2014/main" id="{78416332-9CC4-6D61-3E60-BD15B4515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2965" y="2212665"/>
            <a:ext cx="2056695" cy="205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47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272664" y="191183"/>
            <a:ext cx="4350883" cy="3632004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PT" sz="1500" dirty="0">
              <a:cs typeface="Calibri"/>
            </a:endParaRPr>
          </a:p>
          <a:p>
            <a:pPr algn="ctr"/>
            <a:endParaRPr lang="pt-PT" sz="3200" dirty="0">
              <a:latin typeface="Algerian"/>
              <a:cs typeface="Calibri"/>
            </a:endParaRPr>
          </a:p>
          <a:p>
            <a:pPr algn="ctr"/>
            <a:r>
              <a:rPr lang="pt-PT" sz="3200" dirty="0">
                <a:latin typeface="Algerian"/>
                <a:cs typeface="Calibri"/>
              </a:rPr>
              <a:t>A </a:t>
            </a:r>
            <a:endParaRPr lang="pt-PT" dirty="0"/>
          </a:p>
          <a:p>
            <a:pPr algn="ctr"/>
            <a:r>
              <a:rPr lang="pt-PT" sz="3200" dirty="0">
                <a:latin typeface="Algerian"/>
                <a:cs typeface="Calibri"/>
              </a:rPr>
              <a:t>Fada Oriana</a:t>
            </a:r>
            <a:endParaRPr lang="pt-PT" sz="3200">
              <a:latin typeface="Algerian"/>
            </a:endParaRPr>
          </a:p>
          <a:p>
            <a:pPr algn="ctr"/>
            <a:endParaRPr lang="pt-PT" sz="1500" dirty="0">
              <a:cs typeface="Calibri"/>
            </a:endParaRPr>
          </a:p>
          <a:p>
            <a:pPr algn="ctr"/>
            <a:endParaRPr lang="pt-PT" sz="1500" dirty="0">
              <a:cs typeface="Calibri"/>
            </a:endParaRPr>
          </a:p>
          <a:p>
            <a:pPr algn="ctr"/>
            <a:endParaRPr lang="pt-PT" sz="1500" dirty="0">
              <a:cs typeface="Calibri"/>
            </a:endParaRPr>
          </a:p>
          <a:p>
            <a:pPr algn="ctr"/>
            <a:endParaRPr lang="pt-PT" sz="1500" dirty="0">
              <a:cs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4239648" cy="511226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br>
              <a:rPr lang="pt-PT" sz="1700" dirty="0">
                <a:solidFill>
                  <a:schemeClr val="bg1"/>
                </a:solidFill>
                <a:latin typeface="Arial Nova"/>
              </a:rPr>
            </a:br>
            <a:endParaRPr lang="pt-PT" sz="1700" dirty="0">
              <a:solidFill>
                <a:schemeClr val="bg1"/>
              </a:solidFill>
              <a:latin typeface="Arial Nova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1131376"/>
            <a:ext cx="4010570" cy="52045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89056ED-D5E1-F4D5-F653-72A4ACF19972}"/>
              </a:ext>
            </a:extLst>
          </p:cNvPr>
          <p:cNvSpPr txBox="1"/>
          <p:nvPr/>
        </p:nvSpPr>
        <p:spPr>
          <a:xfrm>
            <a:off x="4837289" y="2325510"/>
            <a:ext cx="3745088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2800" dirty="0"/>
              <a:t>Passeias</a:t>
            </a:r>
            <a:r>
              <a:rPr lang="pt-PT" sz="2800" dirty="0">
                <a:ea typeface="+mn-lt"/>
                <a:cs typeface="+mn-lt"/>
              </a:rPr>
              <a:t> no teu curral como se de uma passerelle se tratasse. </a:t>
            </a:r>
            <a:endParaRPr lang="pt-PT" dirty="0"/>
          </a:p>
          <a:p>
            <a:pPr algn="ctr"/>
            <a:r>
              <a:rPr lang="pt-PT" sz="2800" dirty="0">
                <a:ea typeface="+mn-lt"/>
                <a:cs typeface="+mn-lt"/>
              </a:rPr>
              <a:t>Rechonchuda e linda </a:t>
            </a:r>
            <a:endParaRPr lang="pt-PT"/>
          </a:p>
          <a:p>
            <a:pPr algn="ctr"/>
            <a:r>
              <a:rPr lang="pt-PT" sz="2800" dirty="0">
                <a:ea typeface="+mn-lt"/>
                <a:cs typeface="+mn-lt"/>
              </a:rPr>
              <a:t> de ronco forte, olhar penetrante,</a:t>
            </a:r>
            <a:endParaRPr lang="en-US" sz="2800">
              <a:ea typeface="+mn-lt"/>
              <a:cs typeface="+mn-lt"/>
            </a:endParaRPr>
          </a:p>
          <a:p>
            <a:pPr algn="ctr"/>
            <a:r>
              <a:rPr lang="pt-PT" sz="2800" dirty="0">
                <a:ea typeface="+mn-lt"/>
                <a:cs typeface="+mn-lt"/>
              </a:rPr>
              <a:t> Pernas gordas,</a:t>
            </a:r>
            <a:endParaRPr lang="en-US" sz="2800">
              <a:ea typeface="+mn-lt"/>
              <a:cs typeface="+mn-lt"/>
            </a:endParaRPr>
          </a:p>
          <a:p>
            <a:pPr algn="ctr"/>
            <a:r>
              <a:rPr lang="pt-PT" sz="2800" dirty="0"/>
              <a:t>pele rosada e peluda.</a:t>
            </a:r>
            <a:endParaRPr lang="pt-PT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179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endParaRPr lang="pt-PT" sz="3200" b="1" i="0" dirty="0">
              <a:solidFill>
                <a:srgbClr val="000000"/>
              </a:solidFill>
              <a:effectLst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A3B4F87-A36E-4BD9-BF31-B31D8566A880}"/>
              </a:ext>
            </a:extLst>
          </p:cNvPr>
          <p:cNvSpPr txBox="1"/>
          <p:nvPr/>
        </p:nvSpPr>
        <p:spPr>
          <a:xfrm>
            <a:off x="2714297" y="6011917"/>
            <a:ext cx="316361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800" b="1" dirty="0">
                <a:cs typeface="Calibri"/>
              </a:rPr>
              <a:t>Animal</a:t>
            </a:r>
            <a:r>
              <a:rPr lang="pt-PT" sz="2800" dirty="0">
                <a:cs typeface="Calibri"/>
              </a:rPr>
              <a:t>: Víbora</a:t>
            </a:r>
          </a:p>
        </p:txBody>
      </p:sp>
      <p:pic>
        <p:nvPicPr>
          <p:cNvPr id="11" name="Imagem 11" descr="Uma imagem com pedaço, salamandra, rã, fechar&#10;&#10;Descrição gerada automaticamente">
            <a:extLst>
              <a:ext uri="{FF2B5EF4-FFF2-40B4-BE49-F238E27FC236}">
                <a16:creationId xmlns:a16="http://schemas.microsoft.com/office/drawing/2014/main" id="{BA85F6B9-BE25-774F-51FD-8F347911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13" y="2054582"/>
            <a:ext cx="4757978" cy="3462043"/>
          </a:xfrm>
          <a:prstGeom prst="rect">
            <a:avLst/>
          </a:prstGeom>
        </p:spPr>
      </p:pic>
      <p:pic>
        <p:nvPicPr>
          <p:cNvPr id="9" name="Imagem 9" descr="Uma imagem com interior, luz&#10;&#10;Descrição gerada automaticamente">
            <a:extLst>
              <a:ext uri="{FF2B5EF4-FFF2-40B4-BE49-F238E27FC236}">
                <a16:creationId xmlns:a16="http://schemas.microsoft.com/office/drawing/2014/main" id="{3344E049-50F7-B150-0D42-7B34EBFC4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067" y="4536648"/>
            <a:ext cx="3081866" cy="210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97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-4865"/>
            <a:ext cx="4918368" cy="5192415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766" y="880227"/>
            <a:ext cx="3883617" cy="3929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</a:t>
            </a:r>
          </a:p>
          <a:p>
            <a:pPr lvl="1"/>
            <a:r>
              <a:rPr lang="pt-PT" dirty="0"/>
              <a:t>Escamas epidérmicas</a:t>
            </a:r>
            <a:endParaRPr lang="pt-PT" dirty="0">
              <a:cs typeface="Calibri" panose="020F0502020204030204"/>
            </a:endParaRPr>
          </a:p>
          <a:p>
            <a:pPr marL="457200" lvl="1" indent="0">
              <a:buNone/>
            </a:pPr>
            <a:endParaRPr lang="pt-PT" dirty="0">
              <a:cs typeface="Calibri" panose="020F0502020204030204"/>
            </a:endParaRPr>
          </a:p>
          <a:p>
            <a:r>
              <a:rPr lang="pt-PT" dirty="0"/>
              <a:t>Locomoção:</a:t>
            </a:r>
            <a:endParaRPr lang="pt-PT" dirty="0">
              <a:ea typeface="+mn-lt"/>
              <a:cs typeface="+mn-lt"/>
            </a:endParaRPr>
          </a:p>
          <a:p>
            <a:pPr lvl="1"/>
            <a:r>
              <a:rPr lang="pt-PT" dirty="0">
                <a:cs typeface="Calibri"/>
              </a:rPr>
              <a:t>Reptação</a:t>
            </a:r>
          </a:p>
          <a:p>
            <a:endParaRPr lang="pt-PT"/>
          </a:p>
          <a:p>
            <a:pPr marL="457200" indent="-457200"/>
            <a:r>
              <a:rPr lang="pt-PT" dirty="0">
                <a:cs typeface="Calibri" panose="020F0502020204030204"/>
              </a:rPr>
              <a:t>Regime alimentar:</a:t>
            </a:r>
          </a:p>
          <a:p>
            <a:pPr marL="914400" lvl="1" indent="-457200"/>
            <a:r>
              <a:rPr lang="pt-PT" dirty="0">
                <a:cs typeface="Calibri" panose="020F0502020204030204"/>
              </a:rPr>
              <a:t>Carnívora</a:t>
            </a:r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563924"/>
            <a:ext cx="5676961" cy="2869901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Habitat: Ambiente terrestre  - África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</a:t>
            </a:r>
            <a:r>
              <a:rPr lang="pt-PT" sz="3200" b="1" dirty="0" err="1"/>
              <a:t>Cilindrica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>
                <a:cs typeface="Calibri Light"/>
              </a:rPr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4088317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653" y="595154"/>
            <a:ext cx="4716127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ea typeface="+mn-lt"/>
                <a:cs typeface="+mn-lt"/>
              </a:rPr>
              <a:t>Camuflagem;</a:t>
            </a:r>
          </a:p>
          <a:p>
            <a:pPr lvl="1"/>
            <a:r>
              <a:rPr lang="pt-PT" dirty="0">
                <a:cs typeface="Calibri"/>
              </a:rPr>
              <a:t>Isolamento térmico do corpo.</a:t>
            </a:r>
          </a:p>
          <a:p>
            <a:endParaRPr lang="pt-PT">
              <a:solidFill>
                <a:srgbClr val="000000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</a:t>
            </a:r>
            <a:endParaRPr lang="pt-PT" sz="1200" dirty="0">
              <a:solidFill>
                <a:schemeClr val="bg1"/>
              </a:solidFill>
            </a:endParaRPr>
          </a:p>
          <a:p>
            <a:pPr lvl="1"/>
            <a:r>
              <a:rPr lang="pt-PT" dirty="0">
                <a:cs typeface="Calibri"/>
              </a:rPr>
              <a:t>O tipo de revestimento e o seu corpo segmentado permite-lhe um movimento ondulatório.</a:t>
            </a:r>
          </a:p>
          <a:p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 </a:t>
            </a:r>
            <a:endParaRPr lang="pt-PT" sz="120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Dentição completa com caninos muito desenvolvidos.</a:t>
            </a: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5" name="Imagem 6" descr="Uma imagem com terra, exterior, réptil, cobra&#10;&#10;Descrição gerada automaticamente">
            <a:extLst>
              <a:ext uri="{FF2B5EF4-FFF2-40B4-BE49-F238E27FC236}">
                <a16:creationId xmlns:a16="http://schemas.microsoft.com/office/drawing/2014/main" id="{C00CDB3A-A566-0AE1-4BDA-3DB91865E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991" y="1319687"/>
            <a:ext cx="2740730" cy="1430843"/>
          </a:xfrm>
          <a:prstGeom prst="rect">
            <a:avLst/>
          </a:prstGeom>
        </p:spPr>
      </p:pic>
      <p:pic>
        <p:nvPicPr>
          <p:cNvPr id="9" name="Imagem 9" descr="Uma imagem com terra, exterior, rocha, sujo&#10;&#10;Descrição gerada automaticamente">
            <a:extLst>
              <a:ext uri="{FF2B5EF4-FFF2-40B4-BE49-F238E27FC236}">
                <a16:creationId xmlns:a16="http://schemas.microsoft.com/office/drawing/2014/main" id="{2B41FC29-E9E8-C71D-9323-7E12459A3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7022" y="4215407"/>
            <a:ext cx="2743199" cy="171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40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/>
              </a:rPr>
              <a:t>O trabalho sobre a vibora</a:t>
            </a:r>
            <a:br>
              <a:rPr lang="pt-PT" sz="3600" dirty="0">
                <a:solidFill>
                  <a:schemeClr val="bg1"/>
                </a:solidFill>
                <a:latin typeface="Algerian"/>
              </a:rPr>
            </a:br>
            <a:endParaRPr lang="pt-PT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50CB9F-114B-C0E3-74BC-DE86EA1C91FB}"/>
              </a:ext>
            </a:extLst>
          </p:cNvPr>
          <p:cNvSpPr txBox="1"/>
          <p:nvPr/>
        </p:nvSpPr>
        <p:spPr>
          <a:xfrm>
            <a:off x="5006623" y="1718732"/>
            <a:ext cx="3999087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800" dirty="0">
                <a:ea typeface="+mn-lt"/>
                <a:cs typeface="+mn-lt"/>
              </a:rPr>
              <a:t>Como a víbora gerado,</a:t>
            </a:r>
            <a:br>
              <a:rPr lang="pt-PT" sz="2800" dirty="0">
                <a:ea typeface="+mn-lt"/>
                <a:cs typeface="+mn-lt"/>
              </a:rPr>
            </a:br>
            <a:r>
              <a:rPr lang="pt-PT" sz="2800" dirty="0">
                <a:ea typeface="+mn-lt"/>
                <a:cs typeface="+mn-lt"/>
              </a:rPr>
              <a:t>No coração se formou</a:t>
            </a:r>
            <a:br>
              <a:rPr lang="pt-PT" sz="2800" dirty="0">
                <a:ea typeface="+mn-lt"/>
                <a:cs typeface="+mn-lt"/>
              </a:rPr>
            </a:br>
            <a:r>
              <a:rPr lang="pt-PT" sz="2800" dirty="0">
                <a:ea typeface="+mn-lt"/>
                <a:cs typeface="+mn-lt"/>
              </a:rPr>
              <a:t>Este amor amaldiçoado</a:t>
            </a:r>
            <a:br>
              <a:rPr lang="pt-PT" sz="2800" dirty="0">
                <a:ea typeface="+mn-lt"/>
                <a:cs typeface="+mn-lt"/>
              </a:rPr>
            </a:br>
            <a:r>
              <a:rPr lang="pt-PT" sz="2800" dirty="0">
                <a:ea typeface="+mn-lt"/>
                <a:cs typeface="+mn-lt"/>
              </a:rPr>
              <a:t>Que à nascença o espedaçou.</a:t>
            </a:r>
            <a:endParaRPr lang="pt-PT" sz="2800">
              <a:cs typeface="Calibri"/>
            </a:endParaRPr>
          </a:p>
          <a:p>
            <a:r>
              <a:rPr lang="pt-PT" sz="2800" dirty="0">
                <a:ea typeface="+mn-lt"/>
                <a:cs typeface="+mn-lt"/>
              </a:rPr>
              <a:t>Para ele nascer morri;</a:t>
            </a:r>
            <a:br>
              <a:rPr lang="pt-PT" sz="2800" dirty="0">
                <a:ea typeface="+mn-lt"/>
                <a:cs typeface="+mn-lt"/>
              </a:rPr>
            </a:br>
            <a:r>
              <a:rPr lang="pt-PT" sz="2800" dirty="0">
                <a:ea typeface="+mn-lt"/>
                <a:cs typeface="+mn-lt"/>
              </a:rPr>
              <a:t>E em meu cadáver nutrido,</a:t>
            </a:r>
            <a:br>
              <a:rPr lang="pt-PT" sz="2800" dirty="0">
                <a:ea typeface="+mn-lt"/>
                <a:cs typeface="+mn-lt"/>
              </a:rPr>
            </a:br>
            <a:r>
              <a:rPr lang="pt-PT" sz="2800" dirty="0">
                <a:ea typeface="+mn-lt"/>
                <a:cs typeface="+mn-lt"/>
              </a:rPr>
              <a:t>Foi a vida que eu perdi</a:t>
            </a:r>
            <a:br>
              <a:rPr lang="pt-PT" sz="2800" dirty="0">
                <a:ea typeface="+mn-lt"/>
                <a:cs typeface="+mn-lt"/>
              </a:rPr>
            </a:br>
            <a:r>
              <a:rPr lang="pt-PT" sz="2800" dirty="0">
                <a:ea typeface="+mn-lt"/>
                <a:cs typeface="+mn-lt"/>
              </a:rPr>
              <a:t>A vida que tem vivido.</a:t>
            </a:r>
            <a:endParaRPr lang="pt-PT" sz="2800" dirty="0"/>
          </a:p>
          <a:p>
            <a:endParaRPr lang="pt-PT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3404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79802"/>
            <a:ext cx="5101812" cy="4952526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5966" y="1185419"/>
            <a:ext cx="3883617" cy="335143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t-PT"/>
              <a:t>Revestimento: </a:t>
            </a:r>
          </a:p>
          <a:p>
            <a:pPr lvl="1"/>
            <a:r>
              <a:rPr lang="pt-PT"/>
              <a:t>Escamas epidérmicas</a:t>
            </a:r>
            <a:endParaRPr lang="pt-PT">
              <a:ea typeface="Calibri"/>
              <a:cs typeface="Calibri"/>
            </a:endParaRPr>
          </a:p>
          <a:p>
            <a:endParaRPr lang="pt-PT"/>
          </a:p>
          <a:p>
            <a:r>
              <a:rPr lang="pt-PT"/>
              <a:t>Locomoção: </a:t>
            </a:r>
          </a:p>
          <a:p>
            <a:pPr lvl="1"/>
            <a:r>
              <a:rPr lang="pt-PT"/>
              <a:t>Reptação</a:t>
            </a:r>
            <a:endParaRPr lang="pt-PT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r>
              <a:rPr lang="pt-PT"/>
              <a:t>Regime Alimentar:</a:t>
            </a:r>
            <a:endParaRPr lang="pt-PT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pt-PT"/>
              <a:t>Carnívora </a:t>
            </a:r>
            <a:endParaRPr lang="pt-PT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50" y="880227"/>
            <a:ext cx="5295962" cy="2855790"/>
          </a:xfrm>
        </p:spPr>
        <p:txBody>
          <a:bodyPr>
            <a:normAutofit fontScale="90000"/>
          </a:bodyPr>
          <a:lstStyle/>
          <a:p>
            <a:br>
              <a:rPr lang="pt-PT" sz="3200" b="1"/>
            </a:br>
            <a:r>
              <a:rPr lang="pt-PT" sz="3200" b="1"/>
              <a:t>Habitat: Ambiente Terrestre  - Florestas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Forma: Cilinidrica </a:t>
            </a:r>
            <a:br>
              <a:rPr lang="pt-PT" sz="3200" b="1"/>
            </a:br>
            <a:r>
              <a:rPr lang="pt-PT" sz="3200" b="1"/>
              <a:t>Simetria: Bilateral 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Tipo de Reprodução: Sexuada</a:t>
            </a:r>
            <a:br>
              <a:rPr lang="pt-PT" sz="3200" b="1"/>
            </a:br>
            <a:br>
              <a:rPr lang="pt-PT" sz="3200" b="1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160722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E5B682-E7BB-4356-95D2-5F647FCBD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208" y="1881726"/>
            <a:ext cx="4923296" cy="3337355"/>
          </a:xfrm>
          <a:ln w="22225" cmpd="thickThin">
            <a:solidFill>
              <a:schemeClr val="tx1"/>
            </a:solidFill>
          </a:ln>
        </p:spPr>
        <p:txBody>
          <a:bodyPr/>
          <a:lstStyle/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r>
              <a:rPr lang="pt-PT">
                <a:solidFill>
                  <a:schemeClr val="bg1"/>
                </a:solidFill>
              </a:rPr>
              <a:t>Fotografia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pt-PT" sz="3200" b="1" dirty="0">
                <a:solidFill>
                  <a:srgbClr val="000000"/>
                </a:solidFill>
              </a:rPr>
              <a:t> </a:t>
            </a:r>
            <a:r>
              <a:rPr lang="pt-PT" sz="3200" dirty="0">
                <a:solidFill>
                  <a:srgbClr val="000000"/>
                </a:solidFill>
              </a:rPr>
              <a:t>P</a:t>
            </a:r>
            <a:r>
              <a:rPr lang="en-US" sz="3200" dirty="0" err="1">
                <a:solidFill>
                  <a:srgbClr val="000000"/>
                </a:solidFill>
              </a:rPr>
              <a:t>eixe</a:t>
            </a:r>
            <a:r>
              <a:rPr lang="en-US" sz="3200" dirty="0">
                <a:solidFill>
                  <a:srgbClr val="000000"/>
                </a:solidFill>
              </a:rPr>
              <a:t>  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m 6" descr="Uma imagem com peixe, peixe com barbatana espinhosa&#10;&#10;Descrição gerada automaticamente">
            <a:extLst>
              <a:ext uri="{FF2B5EF4-FFF2-40B4-BE49-F238E27FC236}">
                <a16:creationId xmlns:a16="http://schemas.microsoft.com/office/drawing/2014/main" id="{ACBC9FF4-071D-56DE-93CA-2E69D0E6C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15" y="1886413"/>
            <a:ext cx="4916773" cy="3335009"/>
          </a:xfrm>
          <a:prstGeom prst="rect">
            <a:avLst/>
          </a:prstGeom>
        </p:spPr>
      </p:pic>
      <p:pic>
        <p:nvPicPr>
          <p:cNvPr id="7" name="Imagem 7" descr="Uma imagem com interior, azul, plástico&#10;&#10;Descrição gerada automaticamente">
            <a:extLst>
              <a:ext uri="{FF2B5EF4-FFF2-40B4-BE49-F238E27FC236}">
                <a16:creationId xmlns:a16="http://schemas.microsoft.com/office/drawing/2014/main" id="{7010E356-0273-750A-2F4E-79F57141F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178" y="3544855"/>
            <a:ext cx="2743200" cy="29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56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5795984" y="136246"/>
            <a:ext cx="6230700" cy="5841526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544" y="964894"/>
            <a:ext cx="4772616" cy="47766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Escamas </a:t>
            </a:r>
          </a:p>
          <a:p>
            <a:endParaRPr lang="pt-PT"/>
          </a:p>
          <a:p>
            <a:pPr marL="0" indent="0">
              <a:buNone/>
            </a:pPr>
            <a:endParaRPr lang="pt-PT"/>
          </a:p>
          <a:p>
            <a:r>
              <a:rPr lang="pt-PT" dirty="0"/>
              <a:t>Locomoção: Natação </a:t>
            </a:r>
            <a:endParaRPr lang="pt-PT" dirty="0">
              <a:cs typeface="Calibri"/>
            </a:endParaRPr>
          </a:p>
          <a:p>
            <a:endParaRPr lang="pt-PT"/>
          </a:p>
          <a:p>
            <a:pPr marL="0" indent="0">
              <a:buNone/>
            </a:pPr>
            <a:endParaRPr lang="pt-PT"/>
          </a:p>
          <a:p>
            <a:r>
              <a:rPr lang="pt-PT" dirty="0"/>
              <a:t>Regime Alimentar: Piscívoro (algas outros peixes, insetos, anfíbios e crustáceos)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-112426" y="-37475"/>
            <a:ext cx="561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563924"/>
            <a:ext cx="3447407" cy="2869901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Habitat: Mares e rios.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Fusiforme </a:t>
            </a:r>
            <a:br>
              <a:rPr lang="pt-PT" sz="3200" b="1" dirty="0"/>
            </a:br>
            <a:r>
              <a:rPr lang="pt-PT" sz="3200" b="1" dirty="0"/>
              <a:t>Simetria: Bilateral 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</a:t>
            </a:r>
            <a:br>
              <a:rPr lang="pt-PT" sz="3200" b="1" dirty="0"/>
            </a:br>
            <a:r>
              <a:rPr lang="pt-PT" sz="3200" b="1" dirty="0"/>
              <a:t>  Assexuada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  <p:pic>
        <p:nvPicPr>
          <p:cNvPr id="4" name="Imagem 4" descr="Uma imagem com fatias&#10;&#10;Descrição gerada automaticamente">
            <a:extLst>
              <a:ext uri="{FF2B5EF4-FFF2-40B4-BE49-F238E27FC236}">
                <a16:creationId xmlns:a16="http://schemas.microsoft.com/office/drawing/2014/main" id="{8477B0EF-D6F0-CE82-D8BD-9A2DD89C6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391" y="1369876"/>
            <a:ext cx="2231037" cy="1139183"/>
          </a:xfrm>
          <a:prstGeom prst="rect">
            <a:avLst/>
          </a:prstGeom>
        </p:spPr>
      </p:pic>
      <p:pic>
        <p:nvPicPr>
          <p:cNvPr id="5" name="Imagem 8" descr="Uma imagem com mamífero aquático, golfinho&#10;&#10;Descrição gerada automaticamente">
            <a:extLst>
              <a:ext uri="{FF2B5EF4-FFF2-40B4-BE49-F238E27FC236}">
                <a16:creationId xmlns:a16="http://schemas.microsoft.com/office/drawing/2014/main" id="{4CDFEDAE-94BC-E0E0-EB44-41E1ED89C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332" y="2874616"/>
            <a:ext cx="1907343" cy="1118486"/>
          </a:xfrm>
          <a:prstGeom prst="rect">
            <a:avLst/>
          </a:prstGeom>
        </p:spPr>
      </p:pic>
      <p:pic>
        <p:nvPicPr>
          <p:cNvPr id="9" name="Imagem 9" descr="Uma imagem com recipiente&#10;&#10;Descrição gerada automaticamente">
            <a:extLst>
              <a:ext uri="{FF2B5EF4-FFF2-40B4-BE49-F238E27FC236}">
                <a16:creationId xmlns:a16="http://schemas.microsoft.com/office/drawing/2014/main" id="{410AD193-F9B1-21F6-F257-ABC56C1D6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793" y="5251185"/>
            <a:ext cx="2734177" cy="15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41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764" y="454043"/>
            <a:ext cx="7496014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Proteger o corpo;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Facilitar o deslocamento na água .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pt-PT">
              <a:ea typeface="+mn-lt"/>
              <a:cs typeface="+mn-lt"/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 </a:t>
            </a:r>
          </a:p>
          <a:p>
            <a:pPr lvl="1"/>
            <a:r>
              <a:rPr lang="pt-PT" dirty="0">
                <a:solidFill>
                  <a:schemeClr val="bg1"/>
                </a:solidFill>
              </a:rPr>
              <a:t>Corpo fusiforme (formato hidrodinâmico);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Barbatanas; </a:t>
            </a:r>
          </a:p>
          <a:p>
            <a:pPr lvl="1"/>
            <a:r>
              <a:rPr lang="pt-PT" dirty="0">
                <a:solidFill>
                  <a:schemeClr val="bg1"/>
                </a:solidFill>
              </a:rPr>
              <a:t>Muco;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Escamas que diminuem o atrito do corpo com a água.</a:t>
            </a:r>
            <a:endParaRPr lang="pt-PT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/>
            </a:endParaRPr>
          </a:p>
          <a:p>
            <a:pPr marL="457200" indent="-457200"/>
            <a:r>
              <a:rPr lang="pt-PT" dirty="0">
                <a:solidFill>
                  <a:schemeClr val="bg1"/>
                </a:solidFill>
              </a:rPr>
              <a:t>Ao Regime Alimentar:</a:t>
            </a:r>
            <a:endParaRPr lang="pt-PT" sz="1200" dirty="0">
              <a:solidFill>
                <a:schemeClr val="bg1"/>
              </a:solidFill>
            </a:endParaRPr>
          </a:p>
          <a:p>
            <a:pPr marL="914400" lvl="1" indent="-457200"/>
            <a:r>
              <a:rPr lang="pt-PT" dirty="0">
                <a:solidFill>
                  <a:schemeClr val="bg1"/>
                </a:solidFill>
              </a:rPr>
              <a:t>Piscívoro e herbívoro .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745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482441" cy="2229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 dirty="0">
                <a:solidFill>
                  <a:schemeClr val="bg1"/>
                </a:solidFill>
                <a:latin typeface="Algerian"/>
              </a:rPr>
              <a:t>A Fada Oriana </a:t>
            </a:r>
            <a:br>
              <a:rPr lang="pt-PT" sz="3600" dirty="0">
                <a:solidFill>
                  <a:schemeClr val="bg1"/>
                </a:solidFill>
                <a:latin typeface="Algerian"/>
              </a:rPr>
            </a:br>
            <a:r>
              <a:rPr lang="pt-PT" sz="2000" dirty="0">
                <a:solidFill>
                  <a:schemeClr val="bg1"/>
                </a:solidFill>
                <a:latin typeface="Algerian"/>
              </a:rPr>
              <a:t>de </a:t>
            </a:r>
            <a:br>
              <a:rPr lang="pt-PT" sz="3600" dirty="0">
                <a:solidFill>
                  <a:schemeClr val="bg1"/>
                </a:solidFill>
                <a:latin typeface="Algerian"/>
                <a:ea typeface="+mj-lt"/>
                <a:cs typeface="+mj-lt"/>
              </a:rPr>
            </a:br>
            <a:r>
              <a:rPr lang="pt-PT" sz="2400" b="1" dirty="0">
                <a:ea typeface="+mj-lt"/>
                <a:cs typeface="+mj-lt"/>
              </a:rPr>
              <a:t>Sophia de Melo Breyner Andresen</a:t>
            </a:r>
            <a:endParaRPr lang="pt-PT" sz="2400" dirty="0" err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2482848"/>
            <a:ext cx="4404882" cy="29230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sz="3600" dirty="0">
                <a:solidFill>
                  <a:schemeClr val="bg1"/>
                </a:solidFill>
                <a:cs typeface="Calibri"/>
              </a:rPr>
              <a:t>Eu gostei de ler a Fada Oriana porque ...</a:t>
            </a:r>
          </a:p>
        </p:txBody>
      </p:sp>
    </p:spTree>
    <p:extLst>
      <p:ext uri="{BB962C8B-B14F-4D97-AF65-F5344CB8AC3E}">
        <p14:creationId xmlns:p14="http://schemas.microsoft.com/office/powerpoint/2010/main" val="2599127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E5B682-E7BB-4356-95D2-5F647FCBD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208" y="1881726"/>
            <a:ext cx="4923296" cy="3337355"/>
          </a:xfrm>
          <a:ln w="22225" cmpd="thickThin">
            <a:solidFill>
              <a:schemeClr val="tx1"/>
            </a:solidFill>
          </a:ln>
        </p:spPr>
        <p:txBody>
          <a:bodyPr/>
          <a:lstStyle/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r>
              <a:rPr lang="pt-PT">
                <a:solidFill>
                  <a:schemeClr val="bg1"/>
                </a:solidFill>
              </a:rPr>
              <a:t>Fotografia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 </a:t>
            </a:r>
            <a:r>
              <a:rPr lang="en-US" sz="3200" dirty="0">
                <a:solidFill>
                  <a:srgbClr val="000000"/>
                </a:solidFill>
              </a:rPr>
              <a:t>ANDORINHA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m 6" descr="Uma imagem com pássaro, exterior, de madeira, sentado&#10;&#10;Descrição gerada automaticamente">
            <a:extLst>
              <a:ext uri="{FF2B5EF4-FFF2-40B4-BE49-F238E27FC236}">
                <a16:creationId xmlns:a16="http://schemas.microsoft.com/office/drawing/2014/main" id="{F391906E-793C-2980-EA98-E47382A3A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27" y="1809751"/>
            <a:ext cx="5049966" cy="3513318"/>
          </a:xfrm>
          <a:prstGeom prst="rect">
            <a:avLst/>
          </a:prstGeom>
        </p:spPr>
      </p:pic>
      <p:pic>
        <p:nvPicPr>
          <p:cNvPr id="7" name="Imagem 7" descr="Uma imagem com interior, alimentação, lanche, consumido&#10;&#10;Descrição gerada automaticamente">
            <a:extLst>
              <a:ext uri="{FF2B5EF4-FFF2-40B4-BE49-F238E27FC236}">
                <a16:creationId xmlns:a16="http://schemas.microsoft.com/office/drawing/2014/main" id="{DF2F5F75-17F6-17FA-05AA-CF3B9796F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8787343" y="3469745"/>
            <a:ext cx="29813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99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347913"/>
            <a:ext cx="5144145" cy="4811415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766" y="880227"/>
            <a:ext cx="3883617" cy="354898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t-PT" dirty="0"/>
          </a:p>
          <a:p>
            <a:r>
              <a:rPr lang="pt-PT" dirty="0"/>
              <a:t>Revestimento: </a:t>
            </a:r>
            <a:r>
              <a:rPr lang="pt-PT" sz="2000" dirty="0"/>
              <a:t>Penas </a:t>
            </a:r>
            <a:endParaRPr lang="pt-PT"/>
          </a:p>
          <a:p>
            <a:endParaRPr lang="pt-PT"/>
          </a:p>
          <a:p>
            <a:r>
              <a:rPr lang="pt-PT" dirty="0"/>
              <a:t>Locomoção: </a:t>
            </a:r>
            <a:r>
              <a:rPr lang="pt-PT" sz="2000" dirty="0"/>
              <a:t>Voo</a:t>
            </a:r>
            <a:endParaRPr lang="pt-PT" sz="20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pt-PT">
              <a:ea typeface="Calibri" panose="020F0502020204030204"/>
              <a:cs typeface="Calibri" panose="020F0502020204030204"/>
            </a:endParaRPr>
          </a:p>
          <a:p>
            <a:r>
              <a:rPr lang="pt-PT" dirty="0"/>
              <a:t>Regime Alimentar: </a:t>
            </a:r>
            <a:r>
              <a:rPr lang="pt-PT" sz="2000" dirty="0"/>
              <a:t>Insetívora</a:t>
            </a:r>
            <a:endParaRPr lang="pt-PT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563924"/>
            <a:ext cx="5658224" cy="3342970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Habitat: </a:t>
            </a:r>
            <a:r>
              <a:rPr lang="pt-PT" sz="2000" b="1" dirty="0"/>
              <a:t>Ambiente terrestre</a:t>
            </a:r>
            <a:r>
              <a:rPr lang="pt-PT" sz="3200" b="1" dirty="0">
                <a:ea typeface="+mj-lt"/>
                <a:cs typeface="+mj-lt"/>
              </a:rPr>
              <a:t> </a:t>
            </a:r>
            <a:r>
              <a:rPr lang="pt-PT" sz="2000" dirty="0">
                <a:ea typeface="+mj-lt"/>
                <a:cs typeface="+mj-lt"/>
              </a:rPr>
              <a:t>(pântanos, lagos de tundra e linhas costeiras).</a:t>
            </a:r>
            <a:br>
              <a:rPr lang="pt-PT" sz="2000" b="1" dirty="0"/>
            </a:br>
            <a:br>
              <a:rPr lang="pt-PT" sz="3200" b="1" dirty="0"/>
            </a:br>
            <a:r>
              <a:rPr lang="pt-PT" sz="3200" b="1" dirty="0"/>
              <a:t>Forma:</a:t>
            </a:r>
            <a:r>
              <a:rPr lang="pt-PT" sz="3200" b="1" dirty="0">
                <a:ea typeface="+mj-lt"/>
                <a:cs typeface="+mj-lt"/>
              </a:rPr>
              <a:t> </a:t>
            </a:r>
            <a:r>
              <a:rPr lang="pt-PT" sz="2000" b="1" dirty="0">
                <a:ea typeface="+mj-lt"/>
                <a:cs typeface="+mj-lt"/>
              </a:rPr>
              <a:t>Alongada e aerodinâmica</a:t>
            </a:r>
            <a:br>
              <a:rPr lang="pt-PT" sz="3200" b="1" dirty="0"/>
            </a:br>
            <a:r>
              <a:rPr lang="pt-PT" sz="3200" b="1" dirty="0"/>
              <a:t>Simetria: </a:t>
            </a:r>
            <a:r>
              <a:rPr lang="pt-PT" sz="2000" b="1" dirty="0"/>
              <a:t>Bilateral</a:t>
            </a:r>
            <a:br>
              <a:rPr lang="pt-PT" sz="2000" dirty="0"/>
            </a:br>
            <a:br>
              <a:rPr lang="pt-PT" sz="3200" dirty="0"/>
            </a:br>
            <a:r>
              <a:rPr lang="pt-PT" sz="3200" b="1" dirty="0"/>
              <a:t>Tipo de Reprodução: </a:t>
            </a:r>
            <a:r>
              <a:rPr lang="pt-PT" sz="2000" b="1" dirty="0"/>
              <a:t>Sexuada</a:t>
            </a:r>
            <a:br>
              <a:rPr lang="pt-PT" sz="20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2028847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179290"/>
            <a:ext cx="3223649" cy="30638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 dirty="0">
                <a:solidFill>
                  <a:schemeClr val="bg1"/>
                </a:solidFill>
                <a:latin typeface="Algerian"/>
              </a:rPr>
              <a:t>Adaptações dos </a:t>
            </a:r>
            <a:br>
              <a:rPr lang="pt-PT" sz="3600" dirty="0">
                <a:latin typeface="Algerian" panose="04020705040A02060702" pitchFamily="82" charset="0"/>
              </a:rPr>
            </a:br>
            <a:r>
              <a:rPr lang="pt-PT" sz="3600" dirty="0">
                <a:solidFill>
                  <a:schemeClr val="bg1"/>
                </a:solidFill>
                <a:latin typeface="Algerian"/>
              </a:rPr>
              <a:t>animais:</a:t>
            </a:r>
            <a:br>
              <a:rPr lang="pt-PT" sz="3600" dirty="0">
                <a:solidFill>
                  <a:schemeClr val="bg1"/>
                </a:solidFill>
                <a:latin typeface="Algerian"/>
              </a:rPr>
            </a:br>
            <a:endParaRPr lang="pt-PT" sz="36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1131376"/>
            <a:ext cx="7496014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sz="2000" dirty="0">
                <a:solidFill>
                  <a:schemeClr val="bg1"/>
                </a:solidFill>
                <a:ea typeface="+mn-lt"/>
                <a:cs typeface="+mn-lt"/>
              </a:rPr>
              <a:t>Aquecimento;</a:t>
            </a:r>
          </a:p>
          <a:p>
            <a:pPr lvl="1"/>
            <a:r>
              <a:rPr lang="pt-PT" sz="2000" dirty="0">
                <a:solidFill>
                  <a:schemeClr val="bg1"/>
                </a:solidFill>
                <a:ea typeface="+mn-lt"/>
                <a:cs typeface="+mn-lt"/>
              </a:rPr>
              <a:t>Proteção do corpo;</a:t>
            </a:r>
          </a:p>
          <a:p>
            <a:pPr lvl="1"/>
            <a:r>
              <a:rPr lang="pt-PT" sz="2000" dirty="0">
                <a:solidFill>
                  <a:schemeClr val="bg1"/>
                </a:solidFill>
                <a:ea typeface="+mn-lt"/>
                <a:cs typeface="+mn-lt"/>
              </a:rPr>
              <a:t>Permite o voo.</a:t>
            </a:r>
            <a:endParaRPr lang="pt-PT" sz="2000" dirty="0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rgbClr val="000000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sz="2000" dirty="0">
                <a:solidFill>
                  <a:schemeClr val="bg1"/>
                </a:solidFill>
              </a:rPr>
              <a:t>As penas são leves, flexíveis e </a:t>
            </a:r>
            <a:endParaRPr lang="pt-PT" sz="200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pt-PT" sz="2000" dirty="0">
                <a:solidFill>
                  <a:schemeClr val="bg1"/>
                </a:solidFill>
              </a:rPr>
              <a:t>resistentes que ajudam a ave a levantar</a:t>
            </a:r>
            <a:endParaRPr lang="pt-PT" sz="2000" dirty="0">
              <a:solidFill>
                <a:schemeClr val="bg1"/>
              </a:solidFill>
              <a:cs typeface="Calibri"/>
            </a:endParaRPr>
          </a:p>
          <a:p>
            <a:pPr marL="457200" lvl="1" indent="0">
              <a:buNone/>
            </a:pPr>
            <a:r>
              <a:rPr lang="pt-PT" sz="2000" dirty="0">
                <a:solidFill>
                  <a:schemeClr val="bg1"/>
                </a:solidFill>
              </a:rPr>
              <a:t>voo e a manter-se no ar. </a:t>
            </a:r>
            <a:endParaRPr lang="pt-PT" sz="20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 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 indent="0"/>
            <a:r>
              <a:rPr lang="pt-PT" sz="2000" dirty="0">
                <a:solidFill>
                  <a:schemeClr val="bg1"/>
                </a:solidFill>
                <a:ea typeface="Calibri"/>
                <a:cs typeface="Calibri"/>
              </a:rPr>
              <a:t> Bico forte para apanhar os insetos;</a:t>
            </a:r>
          </a:p>
          <a:p>
            <a:pPr lvl="1" indent="0"/>
            <a:r>
              <a:rPr lang="pt-PT" sz="2000" dirty="0">
                <a:solidFill>
                  <a:schemeClr val="bg1"/>
                </a:solidFill>
                <a:ea typeface="Calibri"/>
                <a:cs typeface="Calibri"/>
              </a:rPr>
              <a:t> Patas curtas.</a:t>
            </a:r>
            <a:endParaRPr lang="pt-PT" sz="2000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 descr="Uma imagem com voar, rebanho, exterior, ar&#10;&#10;Descrição gerada automaticamente">
            <a:extLst>
              <a:ext uri="{FF2B5EF4-FFF2-40B4-BE49-F238E27FC236}">
                <a16:creationId xmlns:a16="http://schemas.microsoft.com/office/drawing/2014/main" id="{358E9010-A344-8019-DC6B-0ECEDF7D3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374" y="978964"/>
            <a:ext cx="2426868" cy="1643643"/>
          </a:xfrm>
          <a:prstGeom prst="rect">
            <a:avLst/>
          </a:prstGeom>
        </p:spPr>
      </p:pic>
      <p:pic>
        <p:nvPicPr>
          <p:cNvPr id="7" name="Imagem 7" descr="Uma imagem com pássaro, exterior&#10;&#10;Descrição gerada automaticamente">
            <a:extLst>
              <a:ext uri="{FF2B5EF4-FFF2-40B4-BE49-F238E27FC236}">
                <a16:creationId xmlns:a16="http://schemas.microsoft.com/office/drawing/2014/main" id="{D98F04BD-BB3F-BB3F-F82E-73BA50880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270" y="3227599"/>
            <a:ext cx="2484804" cy="1313315"/>
          </a:xfrm>
          <a:prstGeom prst="rect">
            <a:avLst/>
          </a:prstGeom>
        </p:spPr>
      </p:pic>
      <p:pic>
        <p:nvPicPr>
          <p:cNvPr id="8" name="Imagem 8" descr="Uma imagem com de madeira, pássaro, madeira&#10;&#10;Descrição gerada automaticamente">
            <a:extLst>
              <a:ext uri="{FF2B5EF4-FFF2-40B4-BE49-F238E27FC236}">
                <a16:creationId xmlns:a16="http://schemas.microsoft.com/office/drawing/2014/main" id="{F968A634-4E0A-486F-7680-28B5B41AD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4479" y="5139608"/>
            <a:ext cx="2362662" cy="15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03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E5B682-E7BB-4356-95D2-5F647FCBD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208" y="1881726"/>
            <a:ext cx="4923296" cy="3337355"/>
          </a:xfrm>
          <a:ln w="22225" cmpd="thickThin">
            <a:solidFill>
              <a:schemeClr val="tx1"/>
            </a:solidFill>
          </a:ln>
        </p:spPr>
        <p:txBody>
          <a:bodyPr/>
          <a:lstStyle/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r>
              <a:rPr lang="pt-PT">
                <a:solidFill>
                  <a:schemeClr val="bg1"/>
                </a:solidFill>
              </a:rPr>
              <a:t>Fotografia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 </a:t>
            </a:r>
            <a:r>
              <a:rPr lang="en-US" sz="3200">
                <a:solidFill>
                  <a:srgbClr val="000000"/>
                </a:solidFill>
              </a:rPr>
              <a:t>Víbora</a:t>
            </a:r>
            <a:endParaRPr lang="en-US" sz="3200" b="0" i="0" err="1">
              <a:solidFill>
                <a:srgbClr val="000000"/>
              </a:solidFill>
              <a:effectLst/>
              <a:ea typeface="Calibri"/>
              <a:cs typeface="Calibri"/>
            </a:endParaRPr>
          </a:p>
        </p:txBody>
      </p:sp>
      <p:pic>
        <p:nvPicPr>
          <p:cNvPr id="7" name="Imagem 7" descr="Uma imagem com réptil, relva, cobra&#10;&#10;Descrição gerada automaticamente">
            <a:extLst>
              <a:ext uri="{FF2B5EF4-FFF2-40B4-BE49-F238E27FC236}">
                <a16:creationId xmlns:a16="http://schemas.microsoft.com/office/drawing/2014/main" id="{654A90F1-E360-7190-DEFD-7F3E951DB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15" y="1877519"/>
            <a:ext cx="4916773" cy="3327815"/>
          </a:xfrm>
          <a:prstGeom prst="rect">
            <a:avLst/>
          </a:prstGeom>
        </p:spPr>
      </p:pic>
      <p:pic>
        <p:nvPicPr>
          <p:cNvPr id="8" name="Imagem 8" descr="Uma imagem com verde, interior, planta&#10;&#10;Descrição gerada automaticamente">
            <a:extLst>
              <a:ext uri="{FF2B5EF4-FFF2-40B4-BE49-F238E27FC236}">
                <a16:creationId xmlns:a16="http://schemas.microsoft.com/office/drawing/2014/main" id="{31C35E2C-5C5D-E003-3ED6-DE5620EFE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825" y="3463051"/>
            <a:ext cx="2947795" cy="33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06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54317" y="65691"/>
            <a:ext cx="5144145" cy="6208414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544" y="860795"/>
            <a:ext cx="3585895" cy="46267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</a:p>
          <a:p>
            <a:pPr lvl="1"/>
            <a:r>
              <a:rPr lang="pt-PT" dirty="0"/>
              <a:t>Escamas epidérmicas</a:t>
            </a:r>
            <a:endParaRPr lang="pt-PT"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Locomoção: </a:t>
            </a:r>
          </a:p>
          <a:p>
            <a:pPr lvl="1"/>
            <a:r>
              <a:rPr lang="pt-PT" dirty="0"/>
              <a:t>Reptação    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Regime Alimentar:</a:t>
            </a:r>
            <a:endParaRPr lang="pt-PT" dirty="0" err="1"/>
          </a:p>
          <a:p>
            <a:pPr lvl="1"/>
            <a:r>
              <a:rPr lang="pt-PT" dirty="0"/>
              <a:t>Carnívora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13A06CB-013E-C483-5875-38D1C9C5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50" y="365125"/>
            <a:ext cx="4007370" cy="4211167"/>
          </a:xfrm>
        </p:spPr>
        <p:txBody>
          <a:bodyPr>
            <a:normAutofit/>
          </a:bodyPr>
          <a:lstStyle/>
          <a:p>
            <a:br>
              <a:rPr lang="pt-PT">
                <a:cs typeface="Calibri Light"/>
              </a:rPr>
            </a:br>
            <a:endParaRPr lang="pt-PT">
              <a:cs typeface="Calibri Ligh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B2F77BB-08B1-75EF-68C1-5069AA69972D}"/>
              </a:ext>
            </a:extLst>
          </p:cNvPr>
          <p:cNvSpPr txBox="1"/>
          <p:nvPr/>
        </p:nvSpPr>
        <p:spPr>
          <a:xfrm>
            <a:off x="5553101" y="4936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5" name="Imagem 5" descr="Uma imagem com texto, planta&#10;&#10;Descrição gerada automaticamente">
            <a:extLst>
              <a:ext uri="{FF2B5EF4-FFF2-40B4-BE49-F238E27FC236}">
                <a16:creationId xmlns:a16="http://schemas.microsoft.com/office/drawing/2014/main" id="{18FE9BC7-31C0-A4A4-9F4A-0B97C9160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9" y="-88073"/>
            <a:ext cx="6128477" cy="560201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C461532-C154-57D0-FF0D-C5C1EC24BB91}"/>
              </a:ext>
            </a:extLst>
          </p:cNvPr>
          <p:cNvSpPr txBox="1"/>
          <p:nvPr/>
        </p:nvSpPr>
        <p:spPr>
          <a:xfrm>
            <a:off x="945330" y="633581"/>
            <a:ext cx="5238964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3600" dirty="0">
                <a:cs typeface="Calibri"/>
              </a:rPr>
              <a:t>Habitat: </a:t>
            </a:r>
            <a:r>
              <a:rPr lang="pt-PT" sz="3200" dirty="0">
                <a:cs typeface="Calibri"/>
              </a:rPr>
              <a:t>Ambiente</a:t>
            </a:r>
            <a:r>
              <a:rPr lang="pt-PT" sz="2800" dirty="0">
                <a:cs typeface="Calibri"/>
              </a:rPr>
              <a:t> </a:t>
            </a:r>
            <a:r>
              <a:rPr lang="pt-PT" sz="3200" dirty="0">
                <a:cs typeface="Calibri"/>
              </a:rPr>
              <a:t>terrestre</a:t>
            </a:r>
            <a:endParaRPr lang="pt-PT" sz="3600" dirty="0">
              <a:cs typeface="Calibri"/>
            </a:endParaRPr>
          </a:p>
          <a:p>
            <a:r>
              <a:rPr lang="pt-PT" sz="3200" dirty="0">
                <a:cs typeface="Calibri"/>
              </a:rPr>
              <a:t>(florestas, matas e campos)</a:t>
            </a:r>
          </a:p>
          <a:p>
            <a:endParaRPr lang="pt-PT">
              <a:cs typeface="Calibri"/>
            </a:endParaRPr>
          </a:p>
          <a:p>
            <a:r>
              <a:rPr lang="pt-PT" sz="3600" dirty="0">
                <a:cs typeface="Calibri"/>
              </a:rPr>
              <a:t>Forma: </a:t>
            </a:r>
            <a:r>
              <a:rPr lang="pt-PT" sz="3200" dirty="0">
                <a:cs typeface="Calibri"/>
              </a:rPr>
              <a:t>Cilíndrica </a:t>
            </a:r>
            <a:endParaRPr lang="pt-PT" dirty="0"/>
          </a:p>
          <a:p>
            <a:r>
              <a:rPr lang="pt-PT" sz="3600" dirty="0">
                <a:cs typeface="Calibri"/>
              </a:rPr>
              <a:t>Simetria</a:t>
            </a:r>
            <a:r>
              <a:rPr lang="pt-PT" sz="3200" dirty="0">
                <a:cs typeface="Calibri"/>
              </a:rPr>
              <a:t>: Bilateral  </a:t>
            </a:r>
          </a:p>
          <a:p>
            <a:endParaRPr lang="pt-PT" sz="3200">
              <a:cs typeface="Calibri"/>
            </a:endParaRPr>
          </a:p>
          <a:p>
            <a:r>
              <a:rPr lang="pt-PT" sz="3200" dirty="0">
                <a:cs typeface="Calibri"/>
              </a:rPr>
              <a:t>Tipo de reprodução</a:t>
            </a:r>
            <a:r>
              <a:rPr lang="pt-PT" sz="2800" dirty="0">
                <a:cs typeface="Calibri"/>
              </a:rPr>
              <a:t>:</a:t>
            </a:r>
          </a:p>
          <a:p>
            <a:r>
              <a:rPr lang="pt-PT" sz="2800" dirty="0">
                <a:cs typeface="Calibri"/>
              </a:rPr>
              <a:t> S</a:t>
            </a:r>
            <a:r>
              <a:rPr lang="pt-PT" sz="3200" dirty="0">
                <a:cs typeface="Calibri"/>
              </a:rPr>
              <a:t>exuada</a:t>
            </a:r>
            <a:r>
              <a:rPr lang="pt-PT" sz="2800" dirty="0">
                <a:cs typeface="Calibri"/>
              </a:rPr>
              <a:t> e </a:t>
            </a:r>
            <a:r>
              <a:rPr lang="pt-PT" sz="2800" dirty="0" err="1">
                <a:cs typeface="Calibri"/>
              </a:rPr>
              <a:t>Ovivípara</a:t>
            </a:r>
          </a:p>
        </p:txBody>
      </p:sp>
    </p:spTree>
    <p:extLst>
      <p:ext uri="{BB962C8B-B14F-4D97-AF65-F5344CB8AC3E}">
        <p14:creationId xmlns:p14="http://schemas.microsoft.com/office/powerpoint/2010/main" val="1807850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764" y="454043"/>
            <a:ext cx="7496014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 </a:t>
            </a:r>
            <a:endParaRPr lang="en-US" dirty="0" err="1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Camuflagem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pt-PT">
              <a:ea typeface="+mn-lt"/>
              <a:cs typeface="+mn-lt"/>
            </a:endParaRPr>
          </a:p>
          <a:p>
            <a:endParaRPr lang="pt-PT">
              <a:solidFill>
                <a:srgbClr val="000000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 </a:t>
            </a:r>
            <a:endParaRPr lang="pt-PT" sz="1200" dirty="0">
              <a:solidFill>
                <a:schemeClr val="bg1"/>
              </a:solidFill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Reptam por movimento </a:t>
            </a:r>
            <a:endParaRPr lang="pt-PT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ondulatórios do corpo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Ausência de dentição </a:t>
            </a:r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ou dentição áglifa</a:t>
            </a:r>
            <a:endParaRPr lang="pt-PT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 descr="Uma imagem com réptil, cobra&#10;&#10;Descrição gerada automaticamente">
            <a:extLst>
              <a:ext uri="{FF2B5EF4-FFF2-40B4-BE49-F238E27FC236}">
                <a16:creationId xmlns:a16="http://schemas.microsoft.com/office/drawing/2014/main" id="{05887F47-7B1C-B28A-E155-C513B1A94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70067" y="950106"/>
            <a:ext cx="3056535" cy="1226904"/>
          </a:xfrm>
          <a:prstGeom prst="rect">
            <a:avLst/>
          </a:prstGeom>
        </p:spPr>
      </p:pic>
      <p:pic>
        <p:nvPicPr>
          <p:cNvPr id="7" name="Imagem 7" descr="Uma imagem com réptil, interior&#10;&#10;Descrição gerada automaticamente">
            <a:extLst>
              <a:ext uri="{FF2B5EF4-FFF2-40B4-BE49-F238E27FC236}">
                <a16:creationId xmlns:a16="http://schemas.microsoft.com/office/drawing/2014/main" id="{E9599343-D4A7-8EA9-32C7-2641E6AA8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513" y="2791053"/>
            <a:ext cx="2933353" cy="1817206"/>
          </a:xfrm>
          <a:prstGeom prst="rect">
            <a:avLst/>
          </a:prstGeom>
        </p:spPr>
      </p:pic>
      <p:pic>
        <p:nvPicPr>
          <p:cNvPr id="8" name="Imagem 8">
            <a:extLst>
              <a:ext uri="{FF2B5EF4-FFF2-40B4-BE49-F238E27FC236}">
                <a16:creationId xmlns:a16="http://schemas.microsoft.com/office/drawing/2014/main" id="{78FACCBA-B7CA-105C-B85C-8D444E826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5480" y="4941253"/>
            <a:ext cx="3081865" cy="13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24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073" y="296333"/>
            <a:ext cx="4790595" cy="65757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pt-PT">
                <a:solidFill>
                  <a:schemeClr val="bg1"/>
                </a:solidFill>
                <a:ea typeface="+mn-lt"/>
                <a:cs typeface="+mn-lt"/>
              </a:rPr>
              <a:t>Funções do Revestimento: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  <a:p>
            <a:pPr lvl="1" algn="just"/>
            <a:r>
              <a:rPr lang="pt-PT" sz="2000">
                <a:ea typeface="+mn-lt"/>
                <a:cs typeface="+mn-lt"/>
              </a:rPr>
              <a:t>Impedem a perda excessiva de água;</a:t>
            </a:r>
            <a:endParaRPr lang="en-US" sz="2000">
              <a:ea typeface="+mn-lt"/>
              <a:cs typeface="+mn-lt"/>
            </a:endParaRPr>
          </a:p>
          <a:p>
            <a:pPr lvl="1" algn="just"/>
            <a:r>
              <a:rPr lang="pt-PT" sz="2000">
                <a:ea typeface="+mn-lt"/>
                <a:cs typeface="+mn-lt"/>
              </a:rPr>
              <a:t>Protege contra choques e em alguns casos contra predadores</a:t>
            </a:r>
            <a:endParaRPr lang="en-US" sz="2000">
              <a:ea typeface="+mn-lt"/>
              <a:cs typeface="+mn-lt"/>
            </a:endParaRPr>
          </a:p>
          <a:p>
            <a:endParaRPr lang="pt-PT">
              <a:ea typeface="+mn-lt"/>
              <a:cs typeface="+mn-lt"/>
            </a:endParaRPr>
          </a:p>
          <a:p>
            <a:pPr marL="0" indent="0">
              <a:buNone/>
            </a:pPr>
            <a:endParaRPr lang="pt-PT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pt-PT">
                <a:solidFill>
                  <a:schemeClr val="bg1"/>
                </a:solidFill>
              </a:rPr>
              <a:t>À Locomoção: </a:t>
            </a:r>
          </a:p>
          <a:p>
            <a:pPr lvl="1"/>
            <a:r>
              <a:rPr lang="pt-PT"/>
              <a:t>Arrastam o ventre no solo, num movimento ondulatório</a:t>
            </a:r>
            <a:endParaRPr lang="pt-PT"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>
                <a:solidFill>
                  <a:schemeClr val="bg1"/>
                </a:solidFill>
              </a:rPr>
              <a:t>Ao Regime Alimentar: </a:t>
            </a:r>
          </a:p>
          <a:p>
            <a:pPr lvl="1"/>
            <a:r>
              <a:rPr lang="pt-PT"/>
              <a:t>Dentição completa </a:t>
            </a:r>
            <a:endParaRPr lang="pt-PT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623" y="348176"/>
            <a:ext cx="3253785" cy="1972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466" y="2897924"/>
            <a:ext cx="2563523" cy="1706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46" y="5105609"/>
            <a:ext cx="2331605" cy="145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989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482441" cy="2229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/>
              </a:rPr>
              <a:t>A Fada Oriana </a:t>
            </a:r>
            <a:br>
              <a:rPr lang="pt-PT" sz="3600">
                <a:solidFill>
                  <a:schemeClr val="bg1"/>
                </a:solidFill>
                <a:latin typeface="Algerian"/>
              </a:rPr>
            </a:br>
            <a:r>
              <a:rPr lang="pt-PT" sz="2000">
                <a:solidFill>
                  <a:schemeClr val="bg1"/>
                </a:solidFill>
                <a:latin typeface="Algerian"/>
              </a:rPr>
              <a:t>de </a:t>
            </a:r>
            <a:br>
              <a:rPr lang="pt-PT" sz="3600">
                <a:solidFill>
                  <a:schemeClr val="bg1"/>
                </a:solidFill>
                <a:latin typeface="Algerian"/>
                <a:ea typeface="+mj-lt"/>
                <a:cs typeface="+mj-lt"/>
              </a:rPr>
            </a:br>
            <a:r>
              <a:rPr lang="pt-PT" sz="2400" b="1">
                <a:ea typeface="+mj-lt"/>
                <a:cs typeface="+mj-lt"/>
              </a:rPr>
              <a:t>Sophia de Melo Breyner Andresen</a:t>
            </a:r>
            <a:endParaRPr lang="pt-PT" sz="2400" err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875" y="1709932"/>
            <a:ext cx="5605125" cy="38639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sz="3200" dirty="0">
                <a:solidFill>
                  <a:schemeClr val="bg1"/>
                </a:solidFill>
              </a:rPr>
              <a:t>Eu gostei de ler a "A Fada Oriana" porque gostei da parte em que a fada Oriana salva o peixe.</a:t>
            </a:r>
            <a:endParaRPr lang="pt-PT" sz="32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31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 </a:t>
            </a:r>
            <a:r>
              <a:rPr lang="en-US" sz="3200" dirty="0">
                <a:solidFill>
                  <a:srgbClr val="000000"/>
                </a:solidFill>
              </a:rPr>
              <a:t>Coelho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D0A616-3D83-4BB5-7785-4E1E244E6599}"/>
              </a:ext>
            </a:extLst>
          </p:cNvPr>
          <p:cNvSpPr txBox="1"/>
          <p:nvPr/>
        </p:nvSpPr>
        <p:spPr>
          <a:xfrm>
            <a:off x="-2739922" y="6068141"/>
            <a:ext cx="15469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PT" dirty="0">
              <a:cs typeface="Calibri"/>
            </a:endParaRPr>
          </a:p>
        </p:txBody>
      </p:sp>
      <p:pic>
        <p:nvPicPr>
          <p:cNvPr id="7" name="Imagem 7" descr="Uma imagem com mamífero, relva, exterior, lagomorfo&#10;&#10;Descrição gerada automaticamente">
            <a:extLst>
              <a:ext uri="{FF2B5EF4-FFF2-40B4-BE49-F238E27FC236}">
                <a16:creationId xmlns:a16="http://schemas.microsoft.com/office/drawing/2014/main" id="{515EAF04-2C92-F23E-25F7-149EC654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78" y="2345083"/>
            <a:ext cx="5103406" cy="3434432"/>
          </a:xfrm>
          <a:prstGeom prst="rect">
            <a:avLst/>
          </a:prstGeom>
        </p:spPr>
      </p:pic>
      <p:pic>
        <p:nvPicPr>
          <p:cNvPr id="8" name="Imagem 8" descr="Uma imagem com interior&#10;&#10;Descrição gerada automaticamente">
            <a:extLst>
              <a:ext uri="{FF2B5EF4-FFF2-40B4-BE49-F238E27FC236}">
                <a16:creationId xmlns:a16="http://schemas.microsoft.com/office/drawing/2014/main" id="{3A8D81AF-BBE5-3FDA-06E8-9C389D62C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358" y="2421147"/>
            <a:ext cx="2350302" cy="427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27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243810"/>
            <a:ext cx="5144145" cy="5115736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4087" y="1239661"/>
            <a:ext cx="3481051" cy="32095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Pelos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Locomoção: Salto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Regime Alimentar: Herbívoro</a:t>
            </a:r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-49161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04" y="1674998"/>
            <a:ext cx="5540379" cy="1193586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Habitat: Ambiente terrestre</a:t>
            </a:r>
            <a:br>
              <a:rPr lang="pt-PT" sz="3200" b="1" dirty="0"/>
            </a:br>
            <a:r>
              <a:rPr lang="pt-PT" sz="3200" b="1" dirty="0"/>
              <a:t>(Matas e florestas em tocas ou buracos de árvores).</a:t>
            </a:r>
            <a:br>
              <a:rPr lang="pt-PT" sz="3200" b="1" dirty="0">
                <a:cs typeface="Calibri Light"/>
              </a:rPr>
            </a:br>
            <a:br>
              <a:rPr lang="pt-PT" sz="3200" b="1" dirty="0"/>
            </a:br>
            <a:r>
              <a:rPr lang="pt-PT" sz="3200" b="1" dirty="0"/>
              <a:t>Forma: Cabeça, tronco e membros.</a:t>
            </a:r>
            <a:br>
              <a:rPr lang="pt-PT" sz="3200" b="1" dirty="0"/>
            </a:br>
            <a:r>
              <a:rPr lang="pt-PT" sz="3200" b="1" dirty="0"/>
              <a:t>Simetria: Corporal.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1293277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graphicFrame>
        <p:nvGraphicFramePr>
          <p:cNvPr id="9" name="Marcador de Posição de Conteúdo 2">
            <a:extLst>
              <a:ext uri="{FF2B5EF4-FFF2-40B4-BE49-F238E27FC236}">
                <a16:creationId xmlns:a16="http://schemas.microsoft.com/office/drawing/2014/main" id="{A705B901-4398-9DB7-B1C4-376DBADCF2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6014732"/>
              </p:ext>
            </p:extLst>
          </p:nvPr>
        </p:nvGraphicFramePr>
        <p:xfrm>
          <a:off x="3766473" y="-6163"/>
          <a:ext cx="8385013" cy="6347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m 6" descr="Uma imagem com relva, exterior, mamífero, lagomorfo&#10;&#10;Descrição gerada automaticamente">
            <a:extLst>
              <a:ext uri="{FF2B5EF4-FFF2-40B4-BE49-F238E27FC236}">
                <a16:creationId xmlns:a16="http://schemas.microsoft.com/office/drawing/2014/main" id="{A5F3F4B4-00C2-2164-0BB8-6B5E3BA76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1650" y="2438543"/>
            <a:ext cx="2735008" cy="1687433"/>
          </a:xfrm>
          <a:prstGeom prst="rect">
            <a:avLst/>
          </a:prstGeom>
        </p:spPr>
      </p:pic>
      <p:pic>
        <p:nvPicPr>
          <p:cNvPr id="7" name="Imagem 7">
            <a:extLst>
              <a:ext uri="{FF2B5EF4-FFF2-40B4-BE49-F238E27FC236}">
                <a16:creationId xmlns:a16="http://schemas.microsoft.com/office/drawing/2014/main" id="{E596EA9B-E382-FB99-AE92-BC7BE9AC0C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4410" y="5139818"/>
            <a:ext cx="2359471" cy="1571876"/>
          </a:xfrm>
          <a:prstGeom prst="rect">
            <a:avLst/>
          </a:prstGeom>
        </p:spPr>
      </p:pic>
      <p:pic>
        <p:nvPicPr>
          <p:cNvPr id="65" name="Imagem 65" descr="Uma imagem com texto&#10;&#10;Descrição gerada automaticamente">
            <a:extLst>
              <a:ext uri="{FF2B5EF4-FFF2-40B4-BE49-F238E27FC236}">
                <a16:creationId xmlns:a16="http://schemas.microsoft.com/office/drawing/2014/main" id="{D0B17092-0D7A-F834-3B00-8D38DFC1B9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0200" y="4142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25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4800" y="317054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E5B682-E7BB-4356-95D2-5F647FCBD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208" y="1881726"/>
            <a:ext cx="4923296" cy="3337355"/>
          </a:xfrm>
          <a:ln w="22225" cmpd="thickThin">
            <a:solidFill>
              <a:schemeClr val="tx1"/>
            </a:solidFill>
          </a:ln>
        </p:spPr>
        <p:txBody>
          <a:bodyPr/>
          <a:lstStyle/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r>
              <a:rPr lang="pt-PT">
                <a:solidFill>
                  <a:schemeClr val="bg1"/>
                </a:solidFill>
              </a:rPr>
              <a:t>Fotografia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 </a:t>
            </a:r>
            <a:r>
              <a:rPr lang="en-US" sz="3200">
                <a:solidFill>
                  <a:srgbClr val="000000"/>
                </a:solidFill>
              </a:rPr>
              <a:t>Veado</a:t>
            </a:r>
            <a:endParaRPr lang="en-US" sz="3200" b="0" i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m 6" descr="Uma imagem com relva, exterior, veado, mamífero&#10;&#10;Descrição gerada automaticamente">
            <a:extLst>
              <a:ext uri="{FF2B5EF4-FFF2-40B4-BE49-F238E27FC236}">
                <a16:creationId xmlns:a16="http://schemas.microsoft.com/office/drawing/2014/main" id="{2CCAE0B2-ED91-F3E7-5112-A976B4AC5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7" y="1878765"/>
            <a:ext cx="4927598" cy="3337537"/>
          </a:xfrm>
          <a:prstGeom prst="rect">
            <a:avLst/>
          </a:prstGeom>
        </p:spPr>
      </p:pic>
      <p:pic>
        <p:nvPicPr>
          <p:cNvPr id="7" name="Imagem 7" descr="Uma imagem com parede, interior&#10;&#10;Descrição gerada automaticamente">
            <a:extLst>
              <a:ext uri="{FF2B5EF4-FFF2-40B4-BE49-F238E27FC236}">
                <a16:creationId xmlns:a16="http://schemas.microsoft.com/office/drawing/2014/main" id="{FF7C94B7-983A-82BD-C842-B7A418348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247" y="2556933"/>
            <a:ext cx="250084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060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93913"/>
            <a:ext cx="5144145" cy="5883859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0690" y="1233005"/>
            <a:ext cx="3900004" cy="47766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  <a:endParaRPr lang="pt-PT"/>
          </a:p>
          <a:p>
            <a:pPr lvl="1"/>
            <a:r>
              <a:rPr lang="pt-PT" dirty="0"/>
              <a:t>Pele com pelos </a:t>
            </a:r>
            <a:endParaRPr lang="pt-PT" dirty="0">
              <a:ea typeface="Calibri"/>
              <a:cs typeface="Calibri"/>
            </a:endParaRPr>
          </a:p>
          <a:p>
            <a:endParaRPr lang="pt-PT">
              <a:cs typeface="Calibri" panose="020F0502020204030204"/>
            </a:endParaRPr>
          </a:p>
          <a:p>
            <a:r>
              <a:rPr lang="pt-PT" dirty="0"/>
              <a:t>Locomoção: </a:t>
            </a:r>
            <a:endParaRPr lang="pt-PT"/>
          </a:p>
          <a:p>
            <a:pPr lvl="1"/>
            <a:r>
              <a:rPr lang="pt-PT" dirty="0"/>
              <a:t>Marcha é ungulígrado </a:t>
            </a:r>
            <a:endParaRPr lang="pt-PT" dirty="0">
              <a:ea typeface="Calibri"/>
              <a:cs typeface="Calibri"/>
            </a:endParaRPr>
          </a:p>
          <a:p>
            <a:endParaRPr lang="pt-PT"/>
          </a:p>
          <a:p>
            <a:r>
              <a:rPr lang="pt-PT" dirty="0"/>
              <a:t>Regime Alimentar:</a:t>
            </a:r>
            <a:endParaRPr lang="pt-PT" dirty="0">
              <a:ea typeface="Calibri"/>
              <a:cs typeface="Calibri"/>
            </a:endParaRPr>
          </a:p>
          <a:p>
            <a:pPr lvl="1"/>
            <a:r>
              <a:rPr lang="pt-PT" dirty="0"/>
              <a:t>Herbívoro 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882836"/>
            <a:ext cx="5295962" cy="2884011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 Ambiente terrestre (Bosques Caducifólios)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Cabeça tronco e membros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 </a:t>
            </a:r>
            <a:br>
              <a:rPr lang="pt-PT" sz="3200" b="1" dirty="0">
                <a:cs typeface="Calibri Light"/>
              </a:rPr>
            </a:br>
            <a:r>
              <a:rPr lang="pt-PT" sz="3200" b="1" dirty="0">
                <a:cs typeface="Calibri Light"/>
              </a:rPr>
              <a:t>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2542171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986" y="254667"/>
            <a:ext cx="7834680" cy="654597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Proteger contra as agressões do meio;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Camuflagem do animal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Protege dos ataques dos predadores.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pt-PT">
              <a:ea typeface="+mn-lt"/>
              <a:cs typeface="+mn-lt"/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 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Os animais ungulígrados adaptaram-se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a ser mais velozes, do que outos animais,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pois apoiam todo o casco e marcham.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 </a:t>
            </a:r>
            <a:endParaRPr lang="pt-PT" sz="1200" dirty="0">
              <a:solidFill>
                <a:schemeClr val="bg1"/>
              </a:solidFill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A dentição é incompleta por causa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de não terem caninos, mas os dentes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incisivos são muito longos e desenvolvidos.</a:t>
            </a:r>
            <a:endParaRPr lang="pt-PT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>
            <a:extLst>
              <a:ext uri="{FF2B5EF4-FFF2-40B4-BE49-F238E27FC236}">
                <a16:creationId xmlns:a16="http://schemas.microsoft.com/office/drawing/2014/main" id="{EFDA9719-2A8F-5BDB-AF74-514B3DD61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797" y="5195984"/>
            <a:ext cx="1809135" cy="1448164"/>
          </a:xfrm>
          <a:prstGeom prst="rect">
            <a:avLst/>
          </a:prstGeom>
        </p:spPr>
      </p:pic>
      <p:pic>
        <p:nvPicPr>
          <p:cNvPr id="7" name="Imagem 7" descr="Uma imagem com relva, exterior, mamífero&#10;&#10;Descrição gerada automaticamente">
            <a:extLst>
              <a:ext uri="{FF2B5EF4-FFF2-40B4-BE49-F238E27FC236}">
                <a16:creationId xmlns:a16="http://schemas.microsoft.com/office/drawing/2014/main" id="{7C840629-9CF4-9837-0D00-18CF22B91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841" y="967003"/>
            <a:ext cx="2025799" cy="1645208"/>
          </a:xfrm>
          <a:prstGeom prst="rect">
            <a:avLst/>
          </a:prstGeom>
        </p:spPr>
      </p:pic>
      <p:pic>
        <p:nvPicPr>
          <p:cNvPr id="8" name="Imagem 8" descr="Uma imagem com terra, castanho, mamífero, cavalo&#10;&#10;Descrição gerada automaticamente">
            <a:extLst>
              <a:ext uri="{FF2B5EF4-FFF2-40B4-BE49-F238E27FC236}">
                <a16:creationId xmlns:a16="http://schemas.microsoft.com/office/drawing/2014/main" id="{52833D0C-5BAF-7024-89F8-BB1BD0344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5582" y="3258830"/>
            <a:ext cx="2133691" cy="166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45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482441" cy="2229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 dirty="0">
                <a:solidFill>
                  <a:schemeClr val="bg1"/>
                </a:solidFill>
                <a:latin typeface="Algerian"/>
              </a:rPr>
              <a:t>A Fada Oriana </a:t>
            </a:r>
            <a:br>
              <a:rPr lang="pt-PT" sz="3600" dirty="0">
                <a:solidFill>
                  <a:schemeClr val="bg1"/>
                </a:solidFill>
                <a:latin typeface="Algerian"/>
              </a:rPr>
            </a:br>
            <a:r>
              <a:rPr lang="pt-PT" sz="2000" dirty="0">
                <a:solidFill>
                  <a:schemeClr val="bg1"/>
                </a:solidFill>
                <a:latin typeface="Algerian"/>
              </a:rPr>
              <a:t>de </a:t>
            </a:r>
            <a:br>
              <a:rPr lang="pt-PT" sz="3600" dirty="0">
                <a:solidFill>
                  <a:schemeClr val="bg1"/>
                </a:solidFill>
                <a:latin typeface="Algerian"/>
                <a:ea typeface="+mj-lt"/>
                <a:cs typeface="+mj-lt"/>
              </a:rPr>
            </a:br>
            <a:r>
              <a:rPr lang="pt-PT" sz="2400" b="1" dirty="0">
                <a:ea typeface="+mj-lt"/>
                <a:cs typeface="+mj-lt"/>
              </a:rPr>
              <a:t>Sophia de Melo Breyner Andresen</a:t>
            </a:r>
            <a:endParaRPr lang="pt-PT" sz="2400" dirty="0" err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1131376"/>
            <a:ext cx="4744348" cy="46824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Eu gostei de ler "A Fada Oriana " porque … é uma história muito bonita e explica muitas lições da vida. No início eu não estava muito interessado na história, mas, quanto mais lia, mais curioso ficava. No fim, gostei muito.</a:t>
            </a:r>
            <a:endParaRPr lang="pt-PT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822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E5B682-E7BB-4356-95D2-5F647FCBD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208" y="1881726"/>
            <a:ext cx="4923296" cy="3337355"/>
          </a:xfrm>
          <a:ln w="22225" cmpd="thickThin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 </a:t>
            </a:r>
            <a:r>
              <a:rPr lang="en-US" sz="3200" dirty="0">
                <a:solidFill>
                  <a:srgbClr val="000000"/>
                </a:solidFill>
              </a:rPr>
              <a:t>Gato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m 6" descr="Uma imagem com gato, mamífero, gato doméstico&#10;&#10;Descrição gerada automaticamente">
            <a:extLst>
              <a:ext uri="{FF2B5EF4-FFF2-40B4-BE49-F238E27FC236}">
                <a16:creationId xmlns:a16="http://schemas.microsoft.com/office/drawing/2014/main" id="{F7D32B1D-3D93-C4E4-C7E6-F52E2AB0C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847832"/>
            <a:ext cx="4965700" cy="3365535"/>
          </a:xfrm>
          <a:prstGeom prst="rect">
            <a:avLst/>
          </a:prstGeom>
        </p:spPr>
      </p:pic>
      <p:pic>
        <p:nvPicPr>
          <p:cNvPr id="7" name="Imagem 7" descr="Uma imagem com azul, escuro, decorado&#10;&#10;Descrição gerada automaticamente">
            <a:extLst>
              <a:ext uri="{FF2B5EF4-FFF2-40B4-BE49-F238E27FC236}">
                <a16:creationId xmlns:a16="http://schemas.microsoft.com/office/drawing/2014/main" id="{B9C2FC69-8B41-0A7A-EC4E-BC16E3481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457" y="2842508"/>
            <a:ext cx="2283530" cy="38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96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164469"/>
            <a:ext cx="5144145" cy="5813303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1433" y="1275338"/>
            <a:ext cx="3883617" cy="45734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</a:p>
          <a:p>
            <a:pPr lvl="1"/>
            <a:r>
              <a:rPr lang="pt-PT" dirty="0"/>
              <a:t>Pele com pelo.</a:t>
            </a:r>
            <a:endParaRPr lang="pt-PT" dirty="0">
              <a:cs typeface="Calibri"/>
            </a:endParaRPr>
          </a:p>
          <a:p>
            <a:endParaRPr lang="pt-PT" dirty="0"/>
          </a:p>
          <a:p>
            <a:r>
              <a:rPr lang="pt-PT" dirty="0"/>
              <a:t>Locomoção: </a:t>
            </a:r>
          </a:p>
          <a:p>
            <a:pPr lvl="1"/>
            <a:r>
              <a:rPr lang="pt-PT" dirty="0"/>
              <a:t>Marcha e corrida.</a:t>
            </a:r>
            <a:endParaRPr lang="pt-PT">
              <a:cs typeface="Calibri" panose="020F0502020204030204"/>
            </a:endParaRPr>
          </a:p>
          <a:p>
            <a:endParaRPr lang="pt-PT" dirty="0"/>
          </a:p>
          <a:p>
            <a:r>
              <a:rPr lang="pt-PT" dirty="0"/>
              <a:t>Regime Alimentar:</a:t>
            </a:r>
            <a:endParaRPr lang="pt-PT" dirty="0">
              <a:cs typeface="Calibri" panose="020F0502020204030204"/>
            </a:endParaRPr>
          </a:p>
          <a:p>
            <a:pPr lvl="1"/>
            <a:r>
              <a:rPr lang="pt-PT"/>
              <a:t>Omnívoro.</a:t>
            </a:r>
            <a:endParaRPr lang="pt-PT"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42" y="729024"/>
            <a:ext cx="5156262" cy="2919290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Habitat: Ambiente Terrestre  -Doméstico ou selvagem</a:t>
            </a:r>
            <a:br>
              <a:rPr lang="pt-PT" sz="3200" b="1" dirty="0">
                <a:cs typeface="Calibri Light"/>
              </a:rPr>
            </a:br>
            <a:br>
              <a:rPr lang="pt-PT" sz="3200" b="1" dirty="0"/>
            </a:br>
            <a:r>
              <a:rPr lang="pt-PT" sz="3200" b="1" dirty="0"/>
              <a:t>Forma: </a:t>
            </a:r>
            <a:r>
              <a:rPr lang="pt-PT" sz="2900" b="1" dirty="0"/>
              <a:t>Cabeça, tronco e membros</a:t>
            </a:r>
            <a:r>
              <a:rPr lang="pt-PT" sz="3200" b="1" dirty="0"/>
              <a:t> 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1066196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21" y="183685"/>
            <a:ext cx="2884983" cy="258409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/>
              </a:rPr>
              <a:t>A fada </a:t>
            </a:r>
            <a:r>
              <a:rPr lang="pt-PT" sz="3600" err="1">
                <a:solidFill>
                  <a:schemeClr val="bg1"/>
                </a:solidFill>
                <a:latin typeface="Algerian"/>
              </a:rPr>
              <a:t>oriana</a:t>
            </a:r>
            <a:endParaRPr lang="pt-PT" sz="3600" err="1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2556598"/>
            <a:ext cx="5732126" cy="32571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5986" y="2772162"/>
            <a:ext cx="54283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/>
              <a:t>Moro em zonas rochosas de montanha, com cobertura arbustiva e em matagais, zonas agrícolas ou em pinhais.</a:t>
            </a:r>
          </a:p>
          <a:p>
            <a:r>
              <a:rPr lang="pt-PT" sz="2800"/>
              <a:t>Sou rastejante e se me sentir ameaçada ataco.</a:t>
            </a:r>
          </a:p>
        </p:txBody>
      </p:sp>
    </p:spTree>
    <p:extLst>
      <p:ext uri="{BB962C8B-B14F-4D97-AF65-F5344CB8AC3E}">
        <p14:creationId xmlns:p14="http://schemas.microsoft.com/office/powerpoint/2010/main" val="3491887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420176"/>
            <a:ext cx="4687903" cy="643782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Serve para proteger do frio, de quedas e de outros predadores.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pt-PT">
              <a:ea typeface="+mn-lt"/>
              <a:cs typeface="+mn-lt"/>
            </a:endParaRPr>
          </a:p>
          <a:p>
            <a:endParaRPr lang="pt-PT">
              <a:solidFill>
                <a:srgbClr val="000000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 </a:t>
            </a:r>
            <a:endParaRPr lang="pt-PT" sz="1200" dirty="0" err="1">
              <a:solidFill>
                <a:schemeClr val="bg1"/>
              </a:solidFill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Movimentar-se para procurar alimento e deslocar-se também para brincar.</a:t>
            </a:r>
            <a:endParaRPr lang="pt-PT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 </a:t>
            </a:r>
            <a:endParaRPr lang="pt-PT" sz="1200" dirty="0">
              <a:solidFill>
                <a:schemeClr val="bg1"/>
              </a:solidFill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A função é criar energia para se movimentar, crescer e recuperar de doenças.</a:t>
            </a:r>
            <a:endParaRPr lang="pt-PT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 descr="Uma imagem com gato, relva, exterior, árvore&#10;&#10;Descrição gerada automaticamente">
            <a:extLst>
              <a:ext uri="{FF2B5EF4-FFF2-40B4-BE49-F238E27FC236}">
                <a16:creationId xmlns:a16="http://schemas.microsoft.com/office/drawing/2014/main" id="{3E0F8883-9660-00CE-C957-3C65F34DE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956" y="503436"/>
            <a:ext cx="2947811" cy="1342627"/>
          </a:xfrm>
          <a:prstGeom prst="rect">
            <a:avLst/>
          </a:prstGeom>
        </p:spPr>
      </p:pic>
      <p:pic>
        <p:nvPicPr>
          <p:cNvPr id="7" name="Imagem 7" descr="Uma imagem com terra, exterior, relva, gato&#10;&#10;Descrição gerada automaticamente">
            <a:extLst>
              <a:ext uri="{FF2B5EF4-FFF2-40B4-BE49-F238E27FC236}">
                <a16:creationId xmlns:a16="http://schemas.microsoft.com/office/drawing/2014/main" id="{EAB8A0A6-0E0B-977A-2089-7ECC8E9E3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011" y="2234853"/>
            <a:ext cx="2904066" cy="1328548"/>
          </a:xfrm>
          <a:prstGeom prst="rect">
            <a:avLst/>
          </a:prstGeom>
        </p:spPr>
      </p:pic>
      <p:pic>
        <p:nvPicPr>
          <p:cNvPr id="8" name="Imagem 8" descr="Uma imagem com gato, sentado, interior, listrado&#10;&#10;Descrição gerada automaticamente">
            <a:extLst>
              <a:ext uri="{FF2B5EF4-FFF2-40B4-BE49-F238E27FC236}">
                <a16:creationId xmlns:a16="http://schemas.microsoft.com/office/drawing/2014/main" id="{E8473B65-2BC9-303B-E1CF-46AD58E1F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90" y="3695586"/>
            <a:ext cx="2652888" cy="1575028"/>
          </a:xfrm>
          <a:prstGeom prst="rect">
            <a:avLst/>
          </a:prstGeom>
        </p:spPr>
      </p:pic>
      <p:pic>
        <p:nvPicPr>
          <p:cNvPr id="9" name="Imagem 9" descr="Uma imagem com gato, interior, cinzento, gato doméstico&#10;&#10;Descrição gerada automaticamente">
            <a:extLst>
              <a:ext uri="{FF2B5EF4-FFF2-40B4-BE49-F238E27FC236}">
                <a16:creationId xmlns:a16="http://schemas.microsoft.com/office/drawing/2014/main" id="{624A3496-2EC8-4143-AC5B-A98D7A1D3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8344" y="5334988"/>
            <a:ext cx="1905000" cy="1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55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 </a:t>
            </a:r>
            <a:r>
              <a:rPr lang="en-US" sz="3200" b="1" err="1">
                <a:solidFill>
                  <a:srgbClr val="000000"/>
                </a:solidFill>
              </a:rPr>
              <a:t>Formiga</a:t>
            </a:r>
            <a:endParaRPr lang="en-US" sz="3200" b="1" i="0" err="1">
              <a:solidFill>
                <a:srgbClr val="000000"/>
              </a:solidFill>
              <a:effectLst/>
              <a:cs typeface="Calibri"/>
            </a:endParaRPr>
          </a:p>
        </p:txBody>
      </p:sp>
      <p:pic>
        <p:nvPicPr>
          <p:cNvPr id="6" name="Imagem 6" descr="Uma imagem com inseto&#10;&#10;Descrição gerada automaticamente">
            <a:extLst>
              <a:ext uri="{FF2B5EF4-FFF2-40B4-BE49-F238E27FC236}">
                <a16:creationId xmlns:a16="http://schemas.microsoft.com/office/drawing/2014/main" id="{24FCFF62-F98E-D4EA-D4AF-020363277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48" y="2548725"/>
            <a:ext cx="4916773" cy="3336833"/>
          </a:xfrm>
          <a:prstGeom prst="rect">
            <a:avLst/>
          </a:prstGeom>
        </p:spPr>
      </p:pic>
      <p:pic>
        <p:nvPicPr>
          <p:cNvPr id="7" name="Imagem 8" descr="Uma imagem com interior&#10;&#10;Descrição gerada automaticamente">
            <a:extLst>
              <a:ext uri="{FF2B5EF4-FFF2-40B4-BE49-F238E27FC236}">
                <a16:creationId xmlns:a16="http://schemas.microsoft.com/office/drawing/2014/main" id="{0A3A3124-359B-77D4-0D8E-6027626C3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223" y="3623205"/>
            <a:ext cx="2926997" cy="304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90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657687" y="85122"/>
            <a:ext cx="5341700" cy="5065415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4886" y="1134690"/>
            <a:ext cx="4329157" cy="36213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 </a:t>
            </a:r>
          </a:p>
          <a:p>
            <a:pPr lvl="1"/>
            <a:r>
              <a:rPr lang="pt-PT" dirty="0"/>
              <a:t>Exoesqueleto de quitina</a:t>
            </a:r>
            <a:endParaRPr lang="pt-PT" dirty="0">
              <a:ea typeface="Calibri" panose="020F0502020204030204"/>
              <a:cs typeface="Calibri"/>
            </a:endParaRPr>
          </a:p>
          <a:p>
            <a:r>
              <a:rPr lang="pt-PT" dirty="0"/>
              <a:t>Locomoção: </a:t>
            </a:r>
          </a:p>
          <a:p>
            <a:pPr lvl="1"/>
            <a:r>
              <a:rPr lang="pt-PT" dirty="0"/>
              <a:t>Marcha</a:t>
            </a:r>
            <a:endParaRPr lang="pt-PT" dirty="0">
              <a:cs typeface="Calibri"/>
            </a:endParaRPr>
          </a:p>
          <a:p>
            <a:r>
              <a:rPr lang="pt-PT" dirty="0"/>
              <a:t>Regime Alimentar: </a:t>
            </a:r>
          </a:p>
          <a:p>
            <a:pPr lvl="1"/>
            <a:r>
              <a:rPr lang="pt-PT" dirty="0"/>
              <a:t>Insetívoro (Insetos, néctares, sementes etc...)</a:t>
            </a:r>
            <a:endParaRPr lang="pt-PT" dirty="0"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656762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924" y="1128598"/>
            <a:ext cx="5470847" cy="2615902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 Habitat: Ambiente Terrestre (Colónias, formigueiros)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 Forma: Cabeça, tórax e abdómen. </a:t>
            </a:r>
            <a:br>
              <a:rPr lang="pt-PT" sz="3200" b="1" dirty="0"/>
            </a:br>
            <a:r>
              <a:rPr lang="pt-PT" sz="3200" b="1" dirty="0"/>
              <a:t> Simetria: Bilateral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Assexuada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3113936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219474"/>
            <a:ext cx="5534570" cy="665795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  <a:endParaRPr lang="pt-PT" dirty="0">
              <a:solidFill>
                <a:schemeClr val="bg1"/>
              </a:solidFill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Função de proteção contra as agressões do meio;</a:t>
            </a: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Impede a desidratação dos animais terrestre</a:t>
            </a:r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 e a entrada de infeções.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endParaRPr lang="pt-PT">
              <a:ea typeface="+mn-lt"/>
              <a:cs typeface="+mn-lt"/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</a:t>
            </a:r>
            <a:endParaRPr lang="pt-PT" sz="1200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sz="2000" dirty="0">
                <a:solidFill>
                  <a:schemeClr val="bg1"/>
                </a:solidFill>
                <a:ea typeface="+mn-lt"/>
                <a:cs typeface="+mn-lt"/>
              </a:rPr>
              <a:t>As formigas movem-se numa espécie de ‘fila indiana’, umas atrás das outras, para evitar que se percam e, assim, conseguir chegar ao destino pré definido. Aquela que vai à frente liberta feromonas, substância que é detetada pelas antenas das formigas seguintes e assim todas seguem o mesmo caminho de forma ordeira.</a:t>
            </a:r>
            <a:endParaRPr lang="pt-PT" sz="2000">
              <a:solidFill>
                <a:schemeClr val="bg1"/>
              </a:solidFill>
              <a:ea typeface="Calibri"/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 </a:t>
            </a:r>
            <a:endParaRPr lang="pt-PT" sz="1200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Algumas formigas são carnívoras, ou seja, vivem da caça a outros insetos. Elas costumam deslocar-se à noite para caçar ou para procurar um novo lar. Costumam atacar aranhas, pequenos vertebrados ou até mesmo atacar outras formigas.</a:t>
            </a:r>
            <a:endParaRPr lang="pt-PT">
              <a:solidFill>
                <a:schemeClr val="bg1"/>
              </a:solidFill>
              <a:ea typeface="Calibri"/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7">
            <a:extLst>
              <a:ext uri="{FF2B5EF4-FFF2-40B4-BE49-F238E27FC236}">
                <a16:creationId xmlns:a16="http://schemas.microsoft.com/office/drawing/2014/main" id="{57FE2CB5-0B6C-6985-AC24-C36484168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585" y="783898"/>
            <a:ext cx="1990048" cy="1279641"/>
          </a:xfrm>
          <a:prstGeom prst="rect">
            <a:avLst/>
          </a:prstGeom>
        </p:spPr>
      </p:pic>
      <p:pic>
        <p:nvPicPr>
          <p:cNvPr id="8" name="Imagem 8" descr="Uma imagem com exterior, terra, praia, rebanho&#10;&#10;Descrição gerada automaticamente">
            <a:extLst>
              <a:ext uri="{FF2B5EF4-FFF2-40B4-BE49-F238E27FC236}">
                <a16:creationId xmlns:a16="http://schemas.microsoft.com/office/drawing/2014/main" id="{88FD6BF4-ED37-5F14-B215-A19769FF3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924" y="2634406"/>
            <a:ext cx="2036718" cy="1429803"/>
          </a:xfrm>
          <a:prstGeom prst="rect">
            <a:avLst/>
          </a:prstGeom>
        </p:spPr>
      </p:pic>
      <p:pic>
        <p:nvPicPr>
          <p:cNvPr id="9" name="Imagem 9" descr="Uma imagem com inseto, objeto de exterior&#10;&#10;Descrição gerada automaticamente">
            <a:extLst>
              <a:ext uri="{FF2B5EF4-FFF2-40B4-BE49-F238E27FC236}">
                <a16:creationId xmlns:a16="http://schemas.microsoft.com/office/drawing/2014/main" id="{4963CE54-EA65-176E-6CA2-DF7EA6DC5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2354" y="5690271"/>
            <a:ext cx="1812145" cy="1174646"/>
          </a:xfrm>
          <a:prstGeom prst="rect">
            <a:avLst/>
          </a:prstGeom>
        </p:spPr>
      </p:pic>
      <p:pic>
        <p:nvPicPr>
          <p:cNvPr id="10" name="Imagem 10" descr="Uma imagem com interior, chão, inseto&#10;&#10;Descrição gerada automaticamente">
            <a:extLst>
              <a:ext uri="{FF2B5EF4-FFF2-40B4-BE49-F238E27FC236}">
                <a16:creationId xmlns:a16="http://schemas.microsoft.com/office/drawing/2014/main" id="{3E66CD99-6289-24B3-A071-2BF1718EC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5354" y="4262688"/>
            <a:ext cx="1597078" cy="107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4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482441" cy="2229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/>
              </a:rPr>
              <a:t>A Fada Oriana </a:t>
            </a:r>
            <a:br>
              <a:rPr lang="pt-PT" sz="3600">
                <a:solidFill>
                  <a:schemeClr val="bg1"/>
                </a:solidFill>
                <a:latin typeface="Algerian"/>
              </a:rPr>
            </a:br>
            <a:r>
              <a:rPr lang="pt-PT" sz="2000">
                <a:solidFill>
                  <a:schemeClr val="bg1"/>
                </a:solidFill>
                <a:latin typeface="Algerian"/>
              </a:rPr>
              <a:t>de </a:t>
            </a:r>
            <a:br>
              <a:rPr lang="pt-PT" sz="3600">
                <a:solidFill>
                  <a:schemeClr val="bg1"/>
                </a:solidFill>
                <a:latin typeface="Algerian"/>
                <a:ea typeface="+mj-lt"/>
                <a:cs typeface="+mj-lt"/>
              </a:rPr>
            </a:br>
            <a:r>
              <a:rPr lang="pt-PT" sz="2400" b="1">
                <a:ea typeface="+mj-lt"/>
                <a:cs typeface="+mj-lt"/>
              </a:rPr>
              <a:t>Sophia de Melo Breyner Andresen</a:t>
            </a:r>
            <a:endParaRPr lang="pt-PT" sz="2400" err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1131376"/>
            <a:ext cx="4081126" cy="50492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Gostei da história" A Fada Oriana", porque nos ensina a não pensar só em nós.</a:t>
            </a: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É uma história que chama a atenção para a necessidade de fazer o bem, a necessidade de ajudar e não olhar a quem.</a:t>
            </a:r>
          </a:p>
        </p:txBody>
      </p:sp>
    </p:spTree>
    <p:extLst>
      <p:ext uri="{BB962C8B-B14F-4D97-AF65-F5344CB8AC3E}">
        <p14:creationId xmlns:p14="http://schemas.microsoft.com/office/powerpoint/2010/main" val="156301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E5B682-E7BB-4356-95D2-5F647FCBD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208" y="1881726"/>
            <a:ext cx="4923296" cy="3337355"/>
          </a:xfrm>
          <a:ln w="22225" cmpd="thickThin">
            <a:solidFill>
              <a:schemeClr val="tx1"/>
            </a:solidFill>
          </a:ln>
        </p:spPr>
        <p:txBody>
          <a:bodyPr/>
          <a:lstStyle/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r>
              <a:rPr lang="pt-PT">
                <a:solidFill>
                  <a:schemeClr val="bg1"/>
                </a:solidFill>
              </a:rPr>
              <a:t>Fotografia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pt-PT" sz="3200" b="1" dirty="0">
                <a:solidFill>
                  <a:srgbClr val="000000"/>
                </a:solidFill>
              </a:rPr>
              <a:t> Raposa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</a:t>
            </a:r>
            <a:r>
              <a:rPr lang="en-US" sz="3200" dirty="0">
                <a:solidFill>
                  <a:srgbClr val="000000"/>
                </a:solidFill>
              </a:rPr>
              <a:t> </a:t>
            </a:r>
            <a:endParaRPr lang="en-US" sz="3200" b="0" i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m 6" descr="Uma imagem com relva, exterior, árvore, mamífero&#10;&#10;Descrição gerada automaticamente">
            <a:extLst>
              <a:ext uri="{FF2B5EF4-FFF2-40B4-BE49-F238E27FC236}">
                <a16:creationId xmlns:a16="http://schemas.microsoft.com/office/drawing/2014/main" id="{AE6E5B4F-1D19-771F-75C5-9424918B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65" y="1875733"/>
            <a:ext cx="4926457" cy="3380514"/>
          </a:xfrm>
          <a:prstGeom prst="rect">
            <a:avLst/>
          </a:prstGeom>
        </p:spPr>
      </p:pic>
      <p:pic>
        <p:nvPicPr>
          <p:cNvPr id="7" name="Imagem 7" descr="Uma imagem com texto, interior, laranja&#10;&#10;Descrição gerada automaticamente">
            <a:extLst>
              <a:ext uri="{FF2B5EF4-FFF2-40B4-BE49-F238E27FC236}">
                <a16:creationId xmlns:a16="http://schemas.microsoft.com/office/drawing/2014/main" id="{692C0973-6BDB-B8EA-0777-F73F3B9CA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593" y="2903777"/>
            <a:ext cx="26003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85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376135"/>
            <a:ext cx="5144145" cy="5065415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1988" y="1134227"/>
            <a:ext cx="3883617" cy="39582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 </a:t>
            </a:r>
            <a:endParaRPr lang="pt-PT"/>
          </a:p>
          <a:p>
            <a:pPr lvl="1"/>
            <a:r>
              <a:rPr lang="pt-PT" dirty="0"/>
              <a:t>Pele com pelos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ea typeface="Calibri" panose="020F0502020204030204"/>
              <a:cs typeface="Calibri" panose="020F0502020204030204"/>
            </a:endParaRPr>
          </a:p>
          <a:p>
            <a:r>
              <a:rPr lang="pt-PT" dirty="0"/>
              <a:t>Locomoção: </a:t>
            </a:r>
          </a:p>
          <a:p>
            <a:pPr lvl="1"/>
            <a:r>
              <a:rPr lang="pt-PT" dirty="0"/>
              <a:t>Marcha e corrida</a:t>
            </a:r>
            <a:endParaRPr lang="pt-PT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pt-PT">
              <a:ea typeface="Calibri" panose="020F0502020204030204"/>
              <a:cs typeface="Calibri" panose="020F0502020204030204"/>
            </a:endParaRPr>
          </a:p>
          <a:p>
            <a:r>
              <a:rPr lang="pt-PT" dirty="0"/>
              <a:t>Regime Alimentar:</a:t>
            </a:r>
            <a:endParaRPr lang="pt-PT" dirty="0" err="1"/>
          </a:p>
          <a:p>
            <a:pPr lvl="1"/>
            <a:r>
              <a:rPr lang="pt-PT" dirty="0"/>
              <a:t>Carnívoro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064" y="874368"/>
            <a:ext cx="5295962" cy="2855790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 Ambiente terreste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Cabeça, tronco e membros</a:t>
            </a:r>
            <a:br>
              <a:rPr lang="pt-PT" sz="3200" b="1" dirty="0"/>
            </a:br>
            <a:r>
              <a:rPr lang="pt-PT" sz="3200" b="1" dirty="0"/>
              <a:t>Simetria: Bilateral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Sexuada</a:t>
            </a:r>
            <a:br>
              <a:rPr lang="pt-PT" sz="3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2548294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986" y="395062"/>
            <a:ext cx="5026570" cy="59972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 </a:t>
            </a:r>
            <a:endParaRPr lang="pt-PT">
              <a:solidFill>
                <a:schemeClr val="bg1"/>
              </a:solidFill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Camuflagem nas florestas e no deserto;</a:t>
            </a: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Manter a temperatura corporal.</a:t>
            </a:r>
            <a:endParaRPr lang="pt-PT" dirty="0">
              <a:solidFill>
                <a:schemeClr val="bg1"/>
              </a:solidFill>
            </a:endParaRPr>
          </a:p>
          <a:p>
            <a:endParaRPr lang="pt-PT" dirty="0">
              <a:solidFill>
                <a:srgbClr val="FFFFFF"/>
              </a:solidFill>
              <a:cs typeface="Calibri" panose="020F0502020204030204"/>
            </a:endParaRPr>
          </a:p>
          <a:p>
            <a:endParaRPr lang="pt-PT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</a:t>
            </a:r>
            <a:endParaRPr lang="pt-PT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ea typeface="Calibri" panose="020F0502020204030204"/>
              <a:cs typeface="Calibri"/>
            </a:endParaRPr>
          </a:p>
          <a:p>
            <a:r>
              <a:rPr lang="pt-PT" dirty="0">
                <a:solidFill>
                  <a:schemeClr val="bg1"/>
                </a:solidFill>
              </a:rPr>
              <a:t>Ao Regime Alimentar: </a:t>
            </a:r>
            <a:endParaRPr lang="pt-PT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Têm a dentição completa são: Incisivos, caninos e os molares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pt-PT" dirty="0">
              <a:ea typeface="+mn-lt"/>
              <a:cs typeface="+mn-lt"/>
            </a:endParaRPr>
          </a:p>
          <a:p>
            <a:endParaRPr lang="pt-PT" dirty="0">
              <a:solidFill>
                <a:schemeClr val="bg1"/>
              </a:solidFill>
              <a:cs typeface="Calibri"/>
            </a:endParaRPr>
          </a:p>
          <a:p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pic>
        <p:nvPicPr>
          <p:cNvPr id="5" name="Imagem 6" descr="Uma imagem com mamífero, raposa, fechar&#10;&#10;Descrição gerada automaticamente">
            <a:extLst>
              <a:ext uri="{FF2B5EF4-FFF2-40B4-BE49-F238E27FC236}">
                <a16:creationId xmlns:a16="http://schemas.microsoft.com/office/drawing/2014/main" id="{EA1F769A-D8F1-F315-D86D-FDF938896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038" y="795963"/>
            <a:ext cx="2046524" cy="1406291"/>
          </a:xfrm>
          <a:prstGeom prst="rect">
            <a:avLst/>
          </a:prstGeom>
        </p:spPr>
      </p:pic>
      <p:pic>
        <p:nvPicPr>
          <p:cNvPr id="7" name="Imagem 7" descr="Uma imagem com mamífero, gato, raposa&#10;&#10;Descrição gerada automaticamente">
            <a:extLst>
              <a:ext uri="{FF2B5EF4-FFF2-40B4-BE49-F238E27FC236}">
                <a16:creationId xmlns:a16="http://schemas.microsoft.com/office/drawing/2014/main" id="{C477DB42-D52C-DD7C-5FC9-8E08F216D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932" y="2529041"/>
            <a:ext cx="1660854" cy="1731900"/>
          </a:xfrm>
          <a:prstGeom prst="rect">
            <a:avLst/>
          </a:prstGeom>
        </p:spPr>
      </p:pic>
      <p:pic>
        <p:nvPicPr>
          <p:cNvPr id="8" name="Imagem 8" descr="Uma imagem com relva, exterior, mamífero, raposa&#10;&#10;Descrição gerada automaticamente">
            <a:extLst>
              <a:ext uri="{FF2B5EF4-FFF2-40B4-BE49-F238E27FC236}">
                <a16:creationId xmlns:a16="http://schemas.microsoft.com/office/drawing/2014/main" id="{CD28FA70-F69C-C1EA-1065-1B31438B9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8695" y="4779013"/>
            <a:ext cx="1855152" cy="195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22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2744014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 </a:t>
            </a:r>
            <a:r>
              <a:rPr lang="en-US" sz="3200">
                <a:solidFill>
                  <a:srgbClr val="000000"/>
                </a:solidFill>
              </a:rPr>
              <a:t>Cão</a:t>
            </a:r>
            <a:endParaRPr lang="en-US" sz="3200" b="0" i="0">
              <a:solidFill>
                <a:srgbClr val="000000"/>
              </a:solidFill>
              <a:effectLst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66A4E7A-0517-B6C8-722A-1970B1EBCD1C}"/>
              </a:ext>
            </a:extLst>
          </p:cNvPr>
          <p:cNvSpPr txBox="1"/>
          <p:nvPr/>
        </p:nvSpPr>
        <p:spPr>
          <a:xfrm>
            <a:off x="5673777" y="56487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PT" dirty="0">
              <a:cs typeface="Calibr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1CD83BF-4D2E-4D7C-73C6-ECFDC7BCB8EA}"/>
              </a:ext>
            </a:extLst>
          </p:cNvPr>
          <p:cNvSpPr txBox="1"/>
          <p:nvPr/>
        </p:nvSpPr>
        <p:spPr>
          <a:xfrm>
            <a:off x="7428094" y="184425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PT" dirty="0"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DD4872-07F4-D2E5-18B5-5593D1C7786D}"/>
              </a:ext>
            </a:extLst>
          </p:cNvPr>
          <p:cNvSpPr txBox="1"/>
          <p:nvPr/>
        </p:nvSpPr>
        <p:spPr>
          <a:xfrm>
            <a:off x="4387122" y="202617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PT" dirty="0">
              <a:cs typeface="Calibri"/>
            </a:endParaRPr>
          </a:p>
        </p:txBody>
      </p:sp>
      <p:pic>
        <p:nvPicPr>
          <p:cNvPr id="8" name="Imagem 9" descr="Uma imagem com cão, exterior, terra, água&#10;&#10;Descrição gerada automaticamente">
            <a:extLst>
              <a:ext uri="{FF2B5EF4-FFF2-40B4-BE49-F238E27FC236}">
                <a16:creationId xmlns:a16="http://schemas.microsoft.com/office/drawing/2014/main" id="{C3C0E26C-7F91-7AC4-2EB0-75233ABF7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89" y="1415321"/>
            <a:ext cx="2539427" cy="4227226"/>
          </a:xfrm>
          <a:prstGeom prst="rect">
            <a:avLst/>
          </a:prstGeom>
        </p:spPr>
      </p:pic>
      <p:pic>
        <p:nvPicPr>
          <p:cNvPr id="10" name="Imagem 10" descr="Uma imagem com parede, interior, preto&#10;&#10;Descrição gerada automaticamente">
            <a:extLst>
              <a:ext uri="{FF2B5EF4-FFF2-40B4-BE49-F238E27FC236}">
                <a16:creationId xmlns:a16="http://schemas.microsoft.com/office/drawing/2014/main" id="{437E1240-0FC3-3259-311C-1BFEB0222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715" y="2973741"/>
            <a:ext cx="25241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2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-52280" y="-4395"/>
            <a:ext cx="6628540" cy="492953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-4865"/>
            <a:ext cx="5144145" cy="5135971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700" y="830260"/>
            <a:ext cx="3883617" cy="3675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</a:t>
            </a:r>
            <a:r>
              <a:rPr lang="pt-PT" sz="2400" dirty="0"/>
              <a:t> </a:t>
            </a:r>
            <a:endParaRPr lang="pt-PT" sz="2000" dirty="0"/>
          </a:p>
          <a:p>
            <a:pPr lvl="1"/>
            <a:r>
              <a:rPr lang="pt-PT" sz="2000" dirty="0"/>
              <a:t>P</a:t>
            </a:r>
            <a:r>
              <a:rPr lang="pt-PT" sz="1600" dirty="0"/>
              <a:t>ele com pelos.</a:t>
            </a:r>
            <a:endParaRPr lang="pt-PT" sz="1600">
              <a:ea typeface="Calibri"/>
              <a:cs typeface="Calibri"/>
            </a:endParaRPr>
          </a:p>
          <a:p>
            <a:endParaRPr lang="pt-PT"/>
          </a:p>
          <a:p>
            <a:r>
              <a:rPr lang="pt-PT" dirty="0"/>
              <a:t>Locomoção: </a:t>
            </a:r>
            <a:endParaRPr lang="pt-PT" sz="2000"/>
          </a:p>
          <a:p>
            <a:pPr lvl="1"/>
            <a:r>
              <a:rPr lang="pt-PT" sz="1600" dirty="0"/>
              <a:t>Corrida.</a:t>
            </a:r>
            <a:endParaRPr lang="pt-PT" sz="1600" dirty="0">
              <a:ea typeface="Calibri" panose="020F0502020204030204"/>
              <a:cs typeface="Calibri" panose="020F0502020204030204"/>
            </a:endParaRPr>
          </a:p>
          <a:p>
            <a:endParaRPr lang="pt-PT"/>
          </a:p>
          <a:p>
            <a:r>
              <a:rPr lang="pt-PT" dirty="0"/>
              <a:t>Regime Alimentar: </a:t>
            </a:r>
            <a:endParaRPr lang="pt-PT" sz="2000" dirty="0"/>
          </a:p>
          <a:p>
            <a:pPr lvl="1"/>
            <a:r>
              <a:rPr lang="pt-PT" sz="1600" dirty="0"/>
              <a:t>Carnívoro.</a:t>
            </a:r>
            <a:endParaRPr lang="pt-PT" sz="1600" dirty="0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pt-PT" sz="2000">
              <a:cs typeface="Calibri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033" y="1821200"/>
            <a:ext cx="5295962" cy="1557570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100" b="1" dirty="0"/>
              <a:t>Habitat:</a:t>
            </a:r>
            <a:r>
              <a:rPr lang="pt-PT" sz="3200" b="1" dirty="0"/>
              <a:t> Ambiente Terrestre</a:t>
            </a:r>
            <a:br>
              <a:rPr lang="pt-PT" sz="3200" b="1" dirty="0"/>
            </a:br>
            <a:r>
              <a:rPr lang="pt-PT" sz="2200" b="1" dirty="0"/>
              <a:t> - O cão selvagem vive na rua e o cão domesticado vive na casa de uma pessoa.</a:t>
            </a:r>
            <a:r>
              <a:rPr lang="pt-PT" sz="3200" b="1" dirty="0"/>
              <a:t> 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Forma: </a:t>
            </a:r>
            <a:r>
              <a:rPr lang="pt-PT" sz="2200" b="1" dirty="0"/>
              <a:t>Cabeça, tronco e membros</a:t>
            </a:r>
            <a:br>
              <a:rPr lang="pt-PT" sz="2200" b="1" dirty="0"/>
            </a:br>
            <a:r>
              <a:rPr lang="pt-PT" sz="3200" b="1" dirty="0"/>
              <a:t>Simetria: </a:t>
            </a:r>
            <a:r>
              <a:rPr lang="pt-PT" sz="2200" b="1" dirty="0"/>
              <a:t>B</a:t>
            </a:r>
            <a:r>
              <a:rPr lang="pt-PT" sz="2000" b="1" dirty="0"/>
              <a:t>ilateral</a:t>
            </a:r>
            <a:br>
              <a:rPr lang="pt-PT" sz="3200" b="1" dirty="0"/>
            </a:br>
            <a:br>
              <a:rPr lang="pt-PT" sz="3200" b="1" dirty="0"/>
            </a:br>
            <a:r>
              <a:rPr lang="pt-PT" sz="3200" b="1" dirty="0"/>
              <a:t>Tipo de Reprodução: </a:t>
            </a:r>
            <a:r>
              <a:rPr lang="pt-PT" sz="2200" b="1" dirty="0"/>
              <a:t>Sexuada</a:t>
            </a:r>
            <a:br>
              <a:rPr lang="pt-PT" sz="2200" b="1" dirty="0"/>
            </a:br>
            <a:br>
              <a:rPr lang="pt-PT" sz="3200" b="1" dirty="0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3033268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 </a:t>
            </a:r>
            <a:r>
              <a:rPr lang="en-US" sz="3200">
                <a:solidFill>
                  <a:schemeClr val="bg1"/>
                </a:solidFill>
              </a:rPr>
              <a:t>O Gato</a:t>
            </a:r>
            <a:endParaRPr lang="en-US" sz="3200" b="0" i="0">
              <a:solidFill>
                <a:schemeClr val="bg1"/>
              </a:solidFill>
              <a:effectLst/>
            </a:endParaRPr>
          </a:p>
        </p:txBody>
      </p:sp>
      <p:pic>
        <p:nvPicPr>
          <p:cNvPr id="6" name="Imagem 6" descr="Uma imagem com gato, interior, deitado, gato doméstico&#10;&#10;Descrição gerada automaticamente">
            <a:extLst>
              <a:ext uri="{FF2B5EF4-FFF2-40B4-BE49-F238E27FC236}">
                <a16:creationId xmlns:a16="http://schemas.microsoft.com/office/drawing/2014/main" id="{E45B57D4-3E3A-BDF2-2705-3E32896F7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45" y="2155202"/>
            <a:ext cx="4933413" cy="3341395"/>
          </a:xfrm>
          <a:prstGeom prst="rect">
            <a:avLst/>
          </a:prstGeom>
        </p:spPr>
      </p:pic>
      <p:pic>
        <p:nvPicPr>
          <p:cNvPr id="7" name="Imagem 7" descr="Uma imagem com sentado, preto, interior&#10;&#10;Descrição gerada automaticamente">
            <a:extLst>
              <a:ext uri="{FF2B5EF4-FFF2-40B4-BE49-F238E27FC236}">
                <a16:creationId xmlns:a16="http://schemas.microsoft.com/office/drawing/2014/main" id="{1FFAAB7A-4CC2-6D0C-AD3D-02B13C004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618" y="3109559"/>
            <a:ext cx="20478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73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291" y="3579176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875" y="781836"/>
            <a:ext cx="3657793" cy="528941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pt-PT">
              <a:ea typeface="+mn-lt"/>
              <a:cs typeface="+mn-lt"/>
            </a:endParaRPr>
          </a:p>
          <a:p>
            <a:endParaRPr lang="pt-PT">
              <a:solidFill>
                <a:srgbClr val="000000"/>
              </a:solidFill>
            </a:endParaRPr>
          </a:p>
          <a:p>
            <a:endParaRPr lang="pt-PT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</a:t>
            </a:r>
            <a:endParaRPr lang="pt-PT" sz="2000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lvl="1"/>
            <a:r>
              <a:rPr lang="pt-PT" sz="2000" dirty="0">
                <a:solidFill>
                  <a:srgbClr val="FFFF00"/>
                </a:solidFill>
                <a:cs typeface="Calibri" panose="020F0502020204030204"/>
              </a:rPr>
              <a:t>Deslocam-se apoiando </a:t>
            </a:r>
            <a:endParaRPr lang="pt-PT" sz="2000" dirty="0">
              <a:solidFill>
                <a:srgbClr val="FFFF00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2000" dirty="0">
                <a:solidFill>
                  <a:srgbClr val="FFFF00"/>
                </a:solidFill>
                <a:cs typeface="Calibri" panose="020F0502020204030204"/>
              </a:rPr>
              <a:t>    só os dedos no solo, por isso o</a:t>
            </a:r>
            <a:endParaRPr lang="pt-PT" sz="2000" dirty="0">
              <a:solidFill>
                <a:srgbClr val="FFFF00"/>
              </a:solidFill>
              <a:ea typeface="Calibri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2000" dirty="0">
                <a:solidFill>
                  <a:srgbClr val="FFFF00"/>
                </a:solidFill>
                <a:cs typeface="Calibri" panose="020F0502020204030204"/>
              </a:rPr>
              <a:t>     cão é muito veloz.</a:t>
            </a:r>
            <a:endParaRPr lang="pt-PT" sz="2000" dirty="0">
              <a:solidFill>
                <a:srgbClr val="FFFF00"/>
              </a:solidFill>
              <a:ea typeface="Calibri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solidFill>
                <a:srgbClr val="FFFF00"/>
              </a:solidFill>
            </a:endParaRPr>
          </a:p>
          <a:p>
            <a:pPr marL="0">
              <a:lnSpc>
                <a:spcPct val="100000"/>
              </a:lnSpc>
            </a:pPr>
            <a:r>
              <a:rPr lang="pt-PT" dirty="0">
                <a:solidFill>
                  <a:schemeClr val="bg1"/>
                </a:solidFill>
              </a:rPr>
              <a:t>Ao Regime Alimentar: </a:t>
            </a:r>
            <a:endParaRPr lang="pt-PT" sz="16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457200" lvl="1">
              <a:lnSpc>
                <a:spcPct val="100000"/>
              </a:lnSpc>
            </a:pPr>
            <a:r>
              <a:rPr lang="pt-PT" sz="2000" dirty="0">
                <a:solidFill>
                  <a:srgbClr val="FFFF00"/>
                </a:solidFill>
                <a:cs typeface="Calibri"/>
              </a:rPr>
              <a:t>O cão é carnívoro logo</a:t>
            </a:r>
            <a:endParaRPr lang="pt-PT" sz="2000" dirty="0">
              <a:solidFill>
                <a:srgbClr val="FFFF00"/>
              </a:solidFill>
              <a:ea typeface="Calibri" panose="020F0502020204030204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2000" dirty="0">
                <a:solidFill>
                  <a:srgbClr val="FFFF00"/>
                </a:solidFill>
                <a:cs typeface="Calibri"/>
              </a:rPr>
              <a:t>     come outros animais </a:t>
            </a:r>
            <a:endParaRPr lang="pt-PT" sz="2000">
              <a:solidFill>
                <a:srgbClr val="FFFF00"/>
              </a:solidFill>
              <a:ea typeface="Calibri" panose="020F0502020204030204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2000" dirty="0">
                <a:solidFill>
                  <a:srgbClr val="FFFF00"/>
                </a:solidFill>
                <a:cs typeface="Calibri"/>
              </a:rPr>
              <a:t>     e ossos. </a:t>
            </a:r>
            <a:endParaRPr lang="pt-PT" sz="2000" dirty="0">
              <a:solidFill>
                <a:srgbClr val="FFFF00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200C3D3-58E6-4326-8A71-E0F467BD2D05}"/>
              </a:ext>
            </a:extLst>
          </p:cNvPr>
          <p:cNvSpPr txBox="1"/>
          <p:nvPr/>
        </p:nvSpPr>
        <p:spPr>
          <a:xfrm>
            <a:off x="5106094" y="1622499"/>
            <a:ext cx="356164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PT" sz="2000" dirty="0">
                <a:solidFill>
                  <a:srgbClr val="FFFF00"/>
                </a:solidFill>
                <a:cs typeface="Calibri"/>
              </a:rPr>
              <a:t>Serve para os proteger do frio. </a:t>
            </a:r>
            <a:endParaRPr lang="pt-PT" sz="20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7" name="Imagem 7" descr="Uma imagem com cão, chão, interior&#10;&#10;Descrição gerada automaticamente">
            <a:extLst>
              <a:ext uri="{FF2B5EF4-FFF2-40B4-BE49-F238E27FC236}">
                <a16:creationId xmlns:a16="http://schemas.microsoft.com/office/drawing/2014/main" id="{19905091-930B-4A8E-ABB4-A6359FD8E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055" y="922832"/>
            <a:ext cx="2928496" cy="1758221"/>
          </a:xfrm>
          <a:prstGeom prst="rect">
            <a:avLst/>
          </a:prstGeom>
        </p:spPr>
      </p:pic>
      <p:pic>
        <p:nvPicPr>
          <p:cNvPr id="8" name="Imagem 8" descr="Uma imagem com cão, mamífero, castanho&#10;&#10;Descrição gerada automaticamente">
            <a:extLst>
              <a:ext uri="{FF2B5EF4-FFF2-40B4-BE49-F238E27FC236}">
                <a16:creationId xmlns:a16="http://schemas.microsoft.com/office/drawing/2014/main" id="{D467253A-A84D-4C16-A31C-C4BCE2F3B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519" y="2917554"/>
            <a:ext cx="2380938" cy="1570220"/>
          </a:xfrm>
          <a:prstGeom prst="rect">
            <a:avLst/>
          </a:prstGeom>
        </p:spPr>
      </p:pic>
      <p:pic>
        <p:nvPicPr>
          <p:cNvPr id="9" name="Imagem 9" descr="Uma imagem com cão, castanho, interior, mamífero&#10;&#10;Descrição gerada automaticamente">
            <a:extLst>
              <a:ext uri="{FF2B5EF4-FFF2-40B4-BE49-F238E27FC236}">
                <a16:creationId xmlns:a16="http://schemas.microsoft.com/office/drawing/2014/main" id="{87B8F5ED-9F4B-473F-BC2B-02D08E458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5423" y="4156994"/>
            <a:ext cx="1724182" cy="261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21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482441" cy="2229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 dirty="0">
                <a:solidFill>
                  <a:schemeClr val="bg1"/>
                </a:solidFill>
                <a:latin typeface="Algerian"/>
              </a:rPr>
              <a:t>A Fada Oriana </a:t>
            </a:r>
            <a:br>
              <a:rPr lang="pt-PT" sz="3600" dirty="0">
                <a:solidFill>
                  <a:schemeClr val="bg1"/>
                </a:solidFill>
                <a:latin typeface="Algerian"/>
              </a:rPr>
            </a:br>
            <a:r>
              <a:rPr lang="pt-PT" sz="2000" dirty="0">
                <a:solidFill>
                  <a:schemeClr val="bg1"/>
                </a:solidFill>
                <a:latin typeface="Algerian"/>
              </a:rPr>
              <a:t>de </a:t>
            </a:r>
            <a:br>
              <a:rPr lang="pt-PT" sz="3600" dirty="0">
                <a:solidFill>
                  <a:schemeClr val="bg1"/>
                </a:solidFill>
                <a:latin typeface="Algerian"/>
                <a:ea typeface="+mj-lt"/>
                <a:cs typeface="+mj-lt"/>
              </a:rPr>
            </a:br>
            <a:r>
              <a:rPr lang="pt-PT" sz="2400" b="1" dirty="0">
                <a:ea typeface="+mj-lt"/>
                <a:cs typeface="+mj-lt"/>
              </a:rPr>
              <a:t>Sophia de Melo Breyner Andresen</a:t>
            </a:r>
            <a:endParaRPr lang="pt-PT" sz="2400" dirty="0" err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208" y="1709932"/>
            <a:ext cx="4024681" cy="4456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  <a:cs typeface="Calibri"/>
              </a:rPr>
              <a:t>Eu gostei de ler "A Fada Oriana" porque a Oriana, no final da história, aprendeu que não se pode pensar só em si, também temos que pensar nas outras pessoas.</a:t>
            </a:r>
          </a:p>
        </p:txBody>
      </p:sp>
    </p:spTree>
    <p:extLst>
      <p:ext uri="{BB962C8B-B14F-4D97-AF65-F5344CB8AC3E}">
        <p14:creationId xmlns:p14="http://schemas.microsoft.com/office/powerpoint/2010/main" val="3257938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PT" sz="3200" b="1" i="0" u="none" strike="noStrike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>
                <a:solidFill>
                  <a:srgbClr val="000000"/>
                </a:solidFill>
                <a:effectLst/>
              </a:rPr>
              <a:t>​</a:t>
            </a:r>
            <a:r>
              <a:rPr lang="en-US" sz="3200">
                <a:solidFill>
                  <a:srgbClr val="000000"/>
                </a:solidFill>
              </a:rPr>
              <a:t> Lobo  Ibérico </a:t>
            </a:r>
            <a:endParaRPr lang="en-US" sz="3200" b="0" i="0">
              <a:solidFill>
                <a:srgbClr val="000000"/>
              </a:solidFill>
              <a:effectLst/>
            </a:endParaRPr>
          </a:p>
        </p:txBody>
      </p:sp>
      <p:pic>
        <p:nvPicPr>
          <p:cNvPr id="7" name="Imagem 7" descr="Uma imagem com relva, exterior, mamífero, lobo&#10;&#10;Descrição gerada automaticamente">
            <a:extLst>
              <a:ext uri="{FF2B5EF4-FFF2-40B4-BE49-F238E27FC236}">
                <a16:creationId xmlns:a16="http://schemas.microsoft.com/office/drawing/2014/main" id="{FD1011A2-2E0B-4B80-8B15-9B0A77A6E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14" y="2108637"/>
            <a:ext cx="4924078" cy="3334885"/>
          </a:xfrm>
          <a:prstGeom prst="rect">
            <a:avLst/>
          </a:prstGeom>
        </p:spPr>
      </p:pic>
      <p:pic>
        <p:nvPicPr>
          <p:cNvPr id="6" name="Imagem 7" descr="Uma imagem com chávena&#10;&#10;Descrição gerada automaticamente">
            <a:extLst>
              <a:ext uri="{FF2B5EF4-FFF2-40B4-BE49-F238E27FC236}">
                <a16:creationId xmlns:a16="http://schemas.microsoft.com/office/drawing/2014/main" id="{D8A69167-E3E4-2AEC-AE37-9B4A512F9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733" y="3053935"/>
            <a:ext cx="2743200" cy="37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44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235024"/>
            <a:ext cx="5144145" cy="5079526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433" y="880227"/>
            <a:ext cx="3883617" cy="47766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</a:t>
            </a:r>
          </a:p>
          <a:p>
            <a:pPr lvl="1"/>
            <a:r>
              <a:rPr lang="pt-PT" dirty="0">
                <a:cs typeface="Calibri"/>
              </a:rPr>
              <a:t>Pele com pelos </a:t>
            </a:r>
            <a:endParaRPr lang="pt-PT" dirty="0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pt-PT">
              <a:ea typeface="Calibri" panose="020F0502020204030204"/>
              <a:cs typeface="Calibri"/>
            </a:endParaRPr>
          </a:p>
          <a:p>
            <a:r>
              <a:rPr lang="pt-PT" dirty="0"/>
              <a:t>Locomoção:</a:t>
            </a:r>
            <a:endParaRPr lang="pt-PT" dirty="0"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Marcha e Corrida</a:t>
            </a:r>
            <a:endParaRPr lang="pt-PT" dirty="0">
              <a:ea typeface="Calibri"/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r>
              <a:rPr lang="pt-PT" dirty="0"/>
              <a:t>Regime Alimentar:</a:t>
            </a:r>
            <a:endParaRPr lang="pt-PT" dirty="0">
              <a:cs typeface="Calibri"/>
            </a:endParaRPr>
          </a:p>
          <a:p>
            <a:pPr lvl="1"/>
            <a:r>
              <a:rPr lang="pt-PT" dirty="0">
                <a:cs typeface="Calibri"/>
              </a:rPr>
              <a:t>Carnívoro</a:t>
            </a:r>
            <a:endParaRPr lang="pt-PT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527" y="787661"/>
            <a:ext cx="5270277" cy="2846097"/>
          </a:xfrm>
        </p:spPr>
        <p:txBody>
          <a:bodyPr>
            <a:normAutofit fontScale="90000"/>
          </a:bodyPr>
          <a:lstStyle/>
          <a:p>
            <a:br>
              <a:rPr lang="pt-PT" sz="3200" b="1" dirty="0"/>
            </a:br>
            <a:r>
              <a:rPr lang="pt-PT" sz="3200" b="1" dirty="0"/>
              <a:t>Habitat:</a:t>
            </a:r>
            <a:r>
              <a:rPr lang="pt-PT" sz="2400" b="1" dirty="0"/>
              <a:t> Ambiente terrestre</a:t>
            </a:r>
            <a:br>
              <a:rPr lang="pt-PT" sz="2400" b="1" dirty="0">
                <a:ea typeface="Calibri Light"/>
                <a:cs typeface="Calibri Light"/>
              </a:rPr>
            </a:br>
            <a:br>
              <a:rPr lang="pt-PT" sz="2000" b="1" dirty="0"/>
            </a:br>
            <a:r>
              <a:rPr lang="pt-PT" sz="3200" b="1" dirty="0"/>
              <a:t>Forma:</a:t>
            </a:r>
            <a:r>
              <a:rPr lang="pt-PT" sz="3200" b="1" dirty="0">
                <a:ea typeface="+mj-lt"/>
                <a:cs typeface="+mj-lt"/>
              </a:rPr>
              <a:t> </a:t>
            </a:r>
            <a:r>
              <a:rPr lang="pt-PT" sz="2400" b="1" dirty="0">
                <a:ea typeface="+mj-lt"/>
                <a:cs typeface="+mj-lt"/>
              </a:rPr>
              <a:t>Cabeça, tronco e membros</a:t>
            </a:r>
            <a:r>
              <a:rPr lang="pt-PT" sz="2000" b="1" dirty="0">
                <a:ea typeface="+mj-lt"/>
                <a:cs typeface="+mj-lt"/>
              </a:rPr>
              <a:t>.</a:t>
            </a:r>
            <a:br>
              <a:rPr lang="pt-PT" sz="2000" b="1" dirty="0">
                <a:ea typeface="+mj-lt"/>
                <a:cs typeface="+mj-lt"/>
              </a:rPr>
            </a:br>
            <a:r>
              <a:rPr lang="pt-PT" sz="3200" b="1" dirty="0">
                <a:ea typeface="+mj-lt"/>
                <a:cs typeface="+mj-lt"/>
              </a:rPr>
              <a:t>Simetria</a:t>
            </a:r>
            <a:r>
              <a:rPr lang="pt-PT" sz="3200" b="1" dirty="0"/>
              <a:t>:</a:t>
            </a:r>
            <a:r>
              <a:rPr lang="pt-PT" sz="2400" b="1" dirty="0"/>
              <a:t>  Bilateral.</a:t>
            </a:r>
            <a:br>
              <a:rPr lang="pt-PT" sz="2400" b="1" dirty="0"/>
            </a:br>
            <a:br>
              <a:rPr lang="pt-PT" sz="2000" b="1" dirty="0"/>
            </a:br>
            <a:r>
              <a:rPr lang="pt-PT" sz="3200" b="1" dirty="0"/>
              <a:t>Tipo de Reprodução:</a:t>
            </a:r>
            <a:r>
              <a:rPr lang="pt-PT" sz="2400" b="1" dirty="0">
                <a:ea typeface="+mj-lt"/>
                <a:cs typeface="+mj-lt"/>
              </a:rPr>
              <a:t> Sexuada.</a:t>
            </a:r>
            <a:br>
              <a:rPr lang="pt-PT" sz="2400" b="1" dirty="0"/>
            </a:br>
            <a:endParaRPr lang="pt-PT" sz="3200" b="1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7169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223649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2431" y="708043"/>
            <a:ext cx="4631460" cy="5726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pt-PT" sz="2000" dirty="0">
                <a:solidFill>
                  <a:schemeClr val="bg1"/>
                </a:solidFill>
                <a:cs typeface="Calibri"/>
              </a:rPr>
              <a:t>Camuflagem  nas floresta e nas matas.</a:t>
            </a:r>
            <a:endParaRPr lang="pt-PT" sz="20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457200" lvl="1" indent="0">
              <a:buNone/>
            </a:pPr>
            <a:endParaRPr lang="pt-PT" sz="20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457200" lvl="1" indent="0">
              <a:buNone/>
            </a:pPr>
            <a:endParaRPr lang="pt-PT" sz="20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457200" lvl="1" indent="0">
              <a:buNone/>
            </a:pPr>
            <a:endParaRPr lang="pt-PT" sz="2000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pt-PT" sz="2000" dirty="0">
                <a:solidFill>
                  <a:schemeClr val="bg1"/>
                </a:solidFill>
                <a:cs typeface="Calibri"/>
              </a:rPr>
              <a:t>A corrida é a forma da locomoção dos lobos porque assentam no solo as falanges dos dedos.</a:t>
            </a:r>
            <a:endParaRPr lang="pt-PT" sz="20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pt-PT" dirty="0">
              <a:solidFill>
                <a:schemeClr val="bg1"/>
              </a:solidFill>
            </a:endParaRPr>
          </a:p>
          <a:p>
            <a:pPr marL="514350" indent="-514350"/>
            <a:r>
              <a:rPr lang="pt-PT" dirty="0">
                <a:solidFill>
                  <a:schemeClr val="bg1"/>
                </a:solidFill>
              </a:rPr>
              <a:t>Ao Regime Alimentar: </a:t>
            </a:r>
            <a:endParaRPr lang="pt-PT" dirty="0">
              <a:solidFill>
                <a:schemeClr val="bg1"/>
              </a:solidFill>
              <a:cs typeface="Calibri"/>
            </a:endParaRPr>
          </a:p>
          <a:p>
            <a:pPr marL="971550" lvl="1"/>
            <a:r>
              <a:rPr lang="pt-PT" sz="2000" dirty="0">
                <a:solidFill>
                  <a:schemeClr val="bg1"/>
                </a:solidFill>
                <a:cs typeface="Calibri"/>
              </a:rPr>
              <a:t>Têm a dentição completa são os: Incisivos, Caninos e os Molares.</a:t>
            </a:r>
            <a:endParaRPr lang="pt-PT" sz="20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8" name="Imagem 8" descr="Uma imagem com mamífero, cão, castanho, olhar&#10;&#10;Descrição gerada automaticamente">
            <a:extLst>
              <a:ext uri="{FF2B5EF4-FFF2-40B4-BE49-F238E27FC236}">
                <a16:creationId xmlns:a16="http://schemas.microsoft.com/office/drawing/2014/main" id="{1377E88F-8393-BF20-C45F-4051C357D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7144" y="462305"/>
            <a:ext cx="1963282" cy="1848142"/>
          </a:xfrm>
          <a:prstGeom prst="rect">
            <a:avLst/>
          </a:prstGeom>
        </p:spPr>
      </p:pic>
      <p:pic>
        <p:nvPicPr>
          <p:cNvPr id="7" name="Imagem 9" descr="Uma imagem com terra, exterior, mamífero, sujidade&#10;&#10;Descrição gerada automaticamente">
            <a:extLst>
              <a:ext uri="{FF2B5EF4-FFF2-40B4-BE49-F238E27FC236}">
                <a16:creationId xmlns:a16="http://schemas.microsoft.com/office/drawing/2014/main" id="{1437EC1C-9698-E21E-1FAF-916BE9780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893" y="2581466"/>
            <a:ext cx="2750876" cy="1809383"/>
          </a:xfrm>
          <a:prstGeom prst="rect">
            <a:avLst/>
          </a:prstGeom>
        </p:spPr>
      </p:pic>
      <p:pic>
        <p:nvPicPr>
          <p:cNvPr id="9" name="Imagem 9">
            <a:extLst>
              <a:ext uri="{FF2B5EF4-FFF2-40B4-BE49-F238E27FC236}">
                <a16:creationId xmlns:a16="http://schemas.microsoft.com/office/drawing/2014/main" id="{5323F56C-841F-1FA7-338B-45E2F6C35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5828" y="4605961"/>
            <a:ext cx="2196512" cy="21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15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 </a:t>
            </a:r>
            <a:r>
              <a:rPr lang="en-US" sz="3200" dirty="0">
                <a:solidFill>
                  <a:schemeClr val="bg1"/>
                </a:solidFill>
              </a:rPr>
              <a:t>Porco - </a:t>
            </a:r>
            <a:r>
              <a:rPr lang="en-US" sz="3200" dirty="0" err="1">
                <a:solidFill>
                  <a:schemeClr val="bg1"/>
                </a:solidFill>
              </a:rPr>
              <a:t>Espinho</a:t>
            </a:r>
            <a:endParaRPr lang="en-US" sz="3200" b="0" i="0" dirty="0" err="1">
              <a:solidFill>
                <a:schemeClr val="bg1"/>
              </a:solidFill>
              <a:effectLst/>
              <a:cs typeface="Calibri"/>
            </a:endParaRPr>
          </a:p>
        </p:txBody>
      </p:sp>
      <p:pic>
        <p:nvPicPr>
          <p:cNvPr id="6" name="Imagem 6" descr="Uma imagem com água, exterior, mamífero, roedor&#10;&#10;Descrição gerada automaticamente">
            <a:extLst>
              <a:ext uri="{FF2B5EF4-FFF2-40B4-BE49-F238E27FC236}">
                <a16:creationId xmlns:a16="http://schemas.microsoft.com/office/drawing/2014/main" id="{72FB41BE-D339-4D1A-B733-3064401C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70" y="1997430"/>
            <a:ext cx="4916772" cy="3338756"/>
          </a:xfrm>
          <a:prstGeom prst="rect">
            <a:avLst/>
          </a:prstGeom>
        </p:spPr>
      </p:pic>
      <p:pic>
        <p:nvPicPr>
          <p:cNvPr id="7" name="Imagem 7" descr="Uma imagem com chávena, café, interior&#10;&#10;Descrição gerada automaticamente">
            <a:extLst>
              <a:ext uri="{FF2B5EF4-FFF2-40B4-BE49-F238E27FC236}">
                <a16:creationId xmlns:a16="http://schemas.microsoft.com/office/drawing/2014/main" id="{7A24A6FD-BB43-631A-FBE1-32F820863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163" y="2627489"/>
            <a:ext cx="262100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52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>
            <a:extLst>
              <a:ext uri="{FF2B5EF4-FFF2-40B4-BE49-F238E27FC236}">
                <a16:creationId xmlns:a16="http://schemas.microsoft.com/office/drawing/2014/main" id="{5310D31F-B263-4097-A1AC-FFE2BAB7C8F8}"/>
              </a:ext>
            </a:extLst>
          </p:cNvPr>
          <p:cNvSpPr/>
          <p:nvPr/>
        </p:nvSpPr>
        <p:spPr>
          <a:xfrm>
            <a:off x="6882539" y="-230642"/>
            <a:ext cx="5144145" cy="6208414"/>
          </a:xfrm>
          <a:prstGeom prst="cloud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6325CD-246F-43C3-AC4A-408FE6C5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766" y="880227"/>
            <a:ext cx="3883617" cy="47766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/>
              <a:t>Revestimento:</a:t>
            </a:r>
            <a:r>
              <a:rPr lang="pt-PT" sz="2000" dirty="0"/>
              <a:t> </a:t>
            </a:r>
          </a:p>
          <a:p>
            <a:pPr lvl="1"/>
            <a:r>
              <a:rPr lang="pt-PT" sz="2000" dirty="0"/>
              <a:t>Pele com pelos</a:t>
            </a:r>
            <a:endParaRPr lang="pt-PT" sz="2000" dirty="0">
              <a:cs typeface="Calibri"/>
            </a:endParaRPr>
          </a:p>
          <a:p>
            <a:endParaRPr lang="pt-PT"/>
          </a:p>
          <a:p>
            <a:pPr marL="0" indent="0">
              <a:buNone/>
            </a:pPr>
            <a:endParaRPr lang="pt-PT"/>
          </a:p>
          <a:p>
            <a:r>
              <a:rPr lang="pt-PT" dirty="0"/>
              <a:t>Locomoção: </a:t>
            </a:r>
            <a:endParaRPr lang="pt-PT" sz="2000" dirty="0"/>
          </a:p>
          <a:p>
            <a:pPr lvl="1"/>
            <a:r>
              <a:rPr lang="pt-PT" sz="2000" dirty="0"/>
              <a:t>A marcha</a:t>
            </a:r>
            <a:endParaRPr lang="pt-PT" sz="2000" dirty="0">
              <a:cs typeface="Calibri"/>
            </a:endParaRPr>
          </a:p>
          <a:p>
            <a:pPr marL="0" indent="0">
              <a:buNone/>
            </a:pPr>
            <a:endParaRPr lang="pt-PT">
              <a:cs typeface="Calibri" panose="020F0502020204030204"/>
            </a:endParaRPr>
          </a:p>
          <a:p>
            <a:r>
              <a:rPr lang="pt-PT" dirty="0"/>
              <a:t>Regime Alimentar:</a:t>
            </a:r>
            <a:endParaRPr lang="pt-PT" sz="2000" dirty="0"/>
          </a:p>
          <a:p>
            <a:pPr lvl="1"/>
            <a:r>
              <a:rPr lang="pt-PT" sz="2000" dirty="0"/>
              <a:t>Omnívoro </a:t>
            </a:r>
            <a:endParaRPr lang="pt-PT" sz="2000" dirty="0">
              <a:cs typeface="Calibri"/>
            </a:endParaRPr>
          </a:p>
          <a:p>
            <a:pPr marL="0" indent="0">
              <a:buNone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159309D6-35FC-471A-B3A1-66180C38700A}"/>
              </a:ext>
            </a:extLst>
          </p:cNvPr>
          <p:cNvSpPr/>
          <p:nvPr/>
        </p:nvSpPr>
        <p:spPr>
          <a:xfrm>
            <a:off x="0" y="0"/>
            <a:ext cx="6882539" cy="456264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CE707E2-3DBA-4CE6-BBE9-5349CF7E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894602"/>
            <a:ext cx="5295962" cy="2798281"/>
          </a:xfrm>
        </p:spPr>
        <p:txBody>
          <a:bodyPr>
            <a:normAutofit fontScale="90000"/>
          </a:bodyPr>
          <a:lstStyle/>
          <a:p>
            <a:br>
              <a:rPr lang="pt-PT" sz="3200" b="1"/>
            </a:br>
            <a:r>
              <a:rPr lang="pt-PT" sz="3200" b="1"/>
              <a:t>Habitat: </a:t>
            </a:r>
            <a:r>
              <a:rPr lang="pt-PT" sz="2200" b="1"/>
              <a:t>O porco espinho vive no ambiente terrestre (em florestas, pastagens e até florestas, dependendo da espécie). 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Forma: </a:t>
            </a:r>
            <a:r>
              <a:rPr lang="pt-PT" sz="2200" b="1"/>
              <a:t>Cabeça, tronco e membros</a:t>
            </a:r>
            <a:br>
              <a:rPr lang="pt-PT" sz="2200" b="1"/>
            </a:br>
            <a:r>
              <a:rPr lang="pt-PT" sz="3200" b="1"/>
              <a:t>Simetria:</a:t>
            </a:r>
            <a:r>
              <a:rPr lang="pt-PT" sz="2200" b="1"/>
              <a:t> Bilateral</a:t>
            </a:r>
            <a:br>
              <a:rPr lang="pt-PT" sz="3200" b="1"/>
            </a:br>
            <a:br>
              <a:rPr lang="pt-PT" sz="3200" b="1"/>
            </a:br>
            <a:r>
              <a:rPr lang="pt-PT" sz="3200" b="1"/>
              <a:t>Tipo de Reprodução:</a:t>
            </a:r>
            <a:r>
              <a:rPr lang="pt-PT" sz="2200" b="1"/>
              <a:t> Sexuada </a:t>
            </a:r>
            <a:br>
              <a:rPr lang="pt-PT" sz="2200" b="1"/>
            </a:br>
            <a:br>
              <a:rPr lang="pt-PT" sz="2200" b="1"/>
            </a:br>
            <a:endParaRPr lang="pt-PT" sz="3200" b="1"/>
          </a:p>
        </p:txBody>
      </p:sp>
    </p:spTree>
    <p:extLst>
      <p:ext uri="{BB962C8B-B14F-4D97-AF65-F5344CB8AC3E}">
        <p14:creationId xmlns:p14="http://schemas.microsoft.com/office/powerpoint/2010/main" val="2137056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120985" y="322242"/>
            <a:ext cx="4324027" cy="3704094"/>
          </a:xfrm>
          <a:prstGeom prst="cloudCallout">
            <a:avLst>
              <a:gd name="adj1" fmla="val 28319"/>
              <a:gd name="adj2" fmla="val 54512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55" y="691685"/>
            <a:ext cx="3423517" cy="30638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Adaptações dos </a:t>
            </a:r>
            <a:b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pt-PT" sz="3600">
                <a:solidFill>
                  <a:schemeClr val="bg1"/>
                </a:solidFill>
                <a:latin typeface="Algerian" panose="04020705040A02060702" pitchFamily="82" charset="0"/>
              </a:rPr>
              <a:t>animais: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8379" y="831573"/>
            <a:ext cx="7008834" cy="58390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a typeface="+mn-lt"/>
                <a:cs typeface="+mn-lt"/>
              </a:rPr>
              <a:t>Funções do Revestimento: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pt-PT" sz="2000" dirty="0">
                <a:ea typeface="+mn-lt"/>
                <a:cs typeface="+mn-lt"/>
              </a:rPr>
              <a:t>Os seus pelos endurecem para</a:t>
            </a:r>
            <a:endParaRPr lang="pt-PT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t-PT" sz="2000" dirty="0">
                <a:ea typeface="+mn-lt"/>
                <a:cs typeface="+mn-lt"/>
              </a:rPr>
              <a:t>se poderem proteger </a:t>
            </a:r>
            <a:endParaRPr lang="pt-PT" dirty="0">
              <a:cs typeface="Calibri" panose="020F0502020204030204"/>
            </a:endParaRPr>
          </a:p>
          <a:p>
            <a:endParaRPr lang="pt-PT">
              <a:solidFill>
                <a:srgbClr val="000000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À Locomoção: </a:t>
            </a:r>
            <a:endParaRPr lang="pt-PT" sz="1200">
              <a:solidFill>
                <a:schemeClr val="bg1"/>
              </a:solidFill>
              <a:cs typeface="Calibri"/>
            </a:endParaRPr>
          </a:p>
          <a:p>
            <a:r>
              <a:rPr lang="pt-PT" sz="2000" dirty="0">
                <a:solidFill>
                  <a:srgbClr val="000000"/>
                </a:solidFill>
                <a:cs typeface="Calibri"/>
              </a:rPr>
              <a:t>Eles usam a sua cauda como quinto</a:t>
            </a:r>
            <a:endParaRPr lang="pt-PT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pt-PT" sz="2000" dirty="0">
                <a:solidFill>
                  <a:srgbClr val="000000"/>
                </a:solidFill>
                <a:cs typeface="Calibri"/>
              </a:rPr>
              <a:t>membro, para escalar às árvores;</a:t>
            </a:r>
            <a:endParaRPr lang="pt-PT" dirty="0">
              <a:solidFill>
                <a:srgbClr val="000000"/>
              </a:solidFill>
              <a:cs typeface="Calibri"/>
            </a:endParaRPr>
          </a:p>
          <a:p>
            <a:pPr marL="342900" indent="-342900"/>
            <a:r>
              <a:rPr lang="pt-PT" sz="2000" dirty="0">
                <a:solidFill>
                  <a:srgbClr val="000000"/>
                </a:solidFill>
                <a:cs typeface="Calibri"/>
              </a:rPr>
              <a:t>São excelentes nadadores.</a:t>
            </a:r>
            <a:endParaRPr lang="pt-PT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1"/>
                </a:solidFill>
              </a:rPr>
              <a:t>Ao Regime Alimentar: </a:t>
            </a:r>
            <a:endParaRPr lang="pt-PT" sz="1200" dirty="0">
              <a:solidFill>
                <a:schemeClr val="bg1"/>
              </a:solidFill>
              <a:cs typeface="Calibri"/>
            </a:endParaRPr>
          </a:p>
          <a:p>
            <a:r>
              <a:rPr lang="pt-PT" sz="2000" dirty="0">
                <a:cs typeface="Calibri"/>
              </a:rPr>
              <a:t>Como ele é um omnívoro, a sua dentição </a:t>
            </a:r>
          </a:p>
          <a:p>
            <a:pPr marL="0" indent="0">
              <a:buNone/>
            </a:pPr>
            <a:r>
              <a:rPr lang="pt-PT" sz="2000" dirty="0">
                <a:cs typeface="Calibri"/>
              </a:rPr>
              <a:t>é completa. </a:t>
            </a:r>
            <a:r>
              <a:rPr lang="pt-PT" sz="2000" dirty="0">
                <a:solidFill>
                  <a:schemeClr val="bg1"/>
                </a:solidFill>
                <a:cs typeface="Calibri"/>
              </a:rPr>
              <a:t> </a:t>
            </a:r>
            <a:endParaRPr lang="pt-PT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5" name="Imagem 6" descr="Uma imagem com relva, exterior, mamífero, verde&#10;&#10;Descrição gerada automaticamente">
            <a:extLst>
              <a:ext uri="{FF2B5EF4-FFF2-40B4-BE49-F238E27FC236}">
                <a16:creationId xmlns:a16="http://schemas.microsoft.com/office/drawing/2014/main" id="{2A5D8FA4-74CD-C161-A80E-6B38578DF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106" y="1129021"/>
            <a:ext cx="2427133" cy="1602162"/>
          </a:xfrm>
          <a:prstGeom prst="rect">
            <a:avLst/>
          </a:prstGeom>
        </p:spPr>
      </p:pic>
      <p:pic>
        <p:nvPicPr>
          <p:cNvPr id="7" name="Imagem 7" descr="Uma imagem com mamífero&#10;&#10;Descrição gerada automaticamente">
            <a:extLst>
              <a:ext uri="{FF2B5EF4-FFF2-40B4-BE49-F238E27FC236}">
                <a16:creationId xmlns:a16="http://schemas.microsoft.com/office/drawing/2014/main" id="{0008CDB6-6126-4058-EF46-340CD9F42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372" y="3021808"/>
            <a:ext cx="1686771" cy="1207761"/>
          </a:xfrm>
          <a:prstGeom prst="rect">
            <a:avLst/>
          </a:prstGeom>
        </p:spPr>
      </p:pic>
      <p:pic>
        <p:nvPicPr>
          <p:cNvPr id="8" name="Imagem 8">
            <a:extLst>
              <a:ext uri="{FF2B5EF4-FFF2-40B4-BE49-F238E27FC236}">
                <a16:creationId xmlns:a16="http://schemas.microsoft.com/office/drawing/2014/main" id="{434853B9-C6E9-2DEA-7330-E78316519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3795" y="3145672"/>
            <a:ext cx="903012" cy="1501183"/>
          </a:xfrm>
          <a:prstGeom prst="rect">
            <a:avLst/>
          </a:prstGeom>
        </p:spPr>
      </p:pic>
      <p:pic>
        <p:nvPicPr>
          <p:cNvPr id="9" name="Imagem 9" descr="Uma imagem com mapa&#10;&#10;Descrição gerada automaticamente">
            <a:extLst>
              <a:ext uri="{FF2B5EF4-FFF2-40B4-BE49-F238E27FC236}">
                <a16:creationId xmlns:a16="http://schemas.microsoft.com/office/drawing/2014/main" id="{07FA8588-0CEF-1F1A-E923-61DF9FA36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1224" y="5007905"/>
            <a:ext cx="1698909" cy="1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12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49AED3-5B48-4C2D-B0C7-498C3258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83" y="3704094"/>
            <a:ext cx="1552414" cy="3153906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D3C9738C-EFAA-49C0-A674-3456A9BAEFA3}"/>
              </a:ext>
            </a:extLst>
          </p:cNvPr>
          <p:cNvSpPr/>
          <p:nvPr/>
        </p:nvSpPr>
        <p:spPr>
          <a:xfrm>
            <a:off x="0" y="0"/>
            <a:ext cx="4324027" cy="2929180"/>
          </a:xfrm>
          <a:prstGeom prst="cloudCallout">
            <a:avLst>
              <a:gd name="adj1" fmla="val 6097"/>
              <a:gd name="adj2" fmla="val 96840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33101-F8B6-46B0-94AE-1FB6658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8" y="254241"/>
            <a:ext cx="3482441" cy="2229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3600">
                <a:solidFill>
                  <a:schemeClr val="bg1"/>
                </a:solidFill>
                <a:latin typeface="Algerian"/>
              </a:rPr>
              <a:t>A Fada Oriana </a:t>
            </a:r>
            <a:br>
              <a:rPr lang="pt-PT" sz="3600">
                <a:solidFill>
                  <a:schemeClr val="bg1"/>
                </a:solidFill>
                <a:latin typeface="Algerian"/>
              </a:rPr>
            </a:br>
            <a:r>
              <a:rPr lang="pt-PT" sz="2000">
                <a:solidFill>
                  <a:schemeClr val="bg1"/>
                </a:solidFill>
                <a:latin typeface="Algerian"/>
              </a:rPr>
              <a:t>de </a:t>
            </a:r>
            <a:br>
              <a:rPr lang="pt-PT" sz="3600">
                <a:solidFill>
                  <a:schemeClr val="bg1"/>
                </a:solidFill>
                <a:latin typeface="Algerian"/>
                <a:ea typeface="+mj-lt"/>
                <a:cs typeface="+mj-lt"/>
              </a:rPr>
            </a:br>
            <a:r>
              <a:rPr lang="pt-PT" sz="2400" b="1">
                <a:ea typeface="+mj-lt"/>
                <a:cs typeface="+mj-lt"/>
              </a:rPr>
              <a:t>Sophia de Melo Breyner Andresen</a:t>
            </a:r>
            <a:endParaRPr lang="pt-PT" sz="2400" err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5A23DF-6599-4985-848C-453DE94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2430" y="1851043"/>
            <a:ext cx="3742459" cy="28056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sz="3200" dirty="0">
                <a:solidFill>
                  <a:schemeClr val="bg1"/>
                </a:solidFill>
                <a:cs typeface="Calibri"/>
              </a:rPr>
              <a:t>Eu gostei de ler " A Fada Oriana" porque é uma história engraçada e ensina que não devemos pensar só em nós.</a:t>
            </a:r>
          </a:p>
          <a:p>
            <a:pPr marL="0" indent="0">
              <a:buNone/>
            </a:pPr>
            <a:endParaRPr lang="pt-PT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217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33502-D705-43D7-B288-6EDFC1ED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267" y="325521"/>
            <a:ext cx="7263540" cy="1233379"/>
          </a:xfrm>
        </p:spPr>
        <p:txBody>
          <a:bodyPr>
            <a:normAutofit/>
          </a:bodyPr>
          <a:lstStyle/>
          <a:p>
            <a:r>
              <a:rPr lang="pt-PT" sz="7200">
                <a:solidFill>
                  <a:schemeClr val="bg1"/>
                </a:solidFill>
                <a:latin typeface="Algerian" panose="04020705040A02060702" pitchFamily="82" charset="0"/>
              </a:rPr>
              <a:t>BI do Animal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C46DCD-D122-4926-8232-7AF6D875EE11}"/>
              </a:ext>
            </a:extLst>
          </p:cNvPr>
          <p:cNvSpPr txBox="1"/>
          <p:nvPr/>
        </p:nvSpPr>
        <p:spPr>
          <a:xfrm>
            <a:off x="2468730" y="5777785"/>
            <a:ext cx="4959458" cy="754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PT" sz="3200" b="1" i="0" u="none" strike="noStrike" dirty="0">
                <a:solidFill>
                  <a:srgbClr val="000000"/>
                </a:solidFill>
                <a:effectLst/>
              </a:rPr>
              <a:t>Animal:</a:t>
            </a:r>
            <a:r>
              <a:rPr lang="pt-PT" sz="3200" b="1" dirty="0">
                <a:solidFill>
                  <a:srgbClr val="000000"/>
                </a:solidFill>
              </a:rPr>
              <a:t> 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​</a:t>
            </a:r>
            <a:r>
              <a:rPr lang="en-US" sz="3200" dirty="0">
                <a:solidFill>
                  <a:srgbClr val="000000"/>
                </a:solidFill>
              </a:rPr>
              <a:t>Rato 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m 6">
            <a:extLst>
              <a:ext uri="{FF2B5EF4-FFF2-40B4-BE49-F238E27FC236}">
                <a16:creationId xmlns:a16="http://schemas.microsoft.com/office/drawing/2014/main" id="{B4FC8AA8-3B8C-674F-A108-22967856B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455" y="3118875"/>
            <a:ext cx="2657329" cy="352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7" descr="Uma imagem com gato, mamífero, roedor&#10;&#10;Descrição gerada automaticamente">
            <a:extLst>
              <a:ext uri="{FF2B5EF4-FFF2-40B4-BE49-F238E27FC236}">
                <a16:creationId xmlns:a16="http://schemas.microsoft.com/office/drawing/2014/main" id="{117DCC98-47A3-D19F-DC8E-4606B5BB6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38" y="2965869"/>
            <a:ext cx="4766871" cy="2788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1056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712">
        <p15:prstTrans prst="peelOff"/>
      </p:transition>
    </mc:Choice>
    <mc:Fallback>
      <p:transition spd="slow" advClick="0" advTm="712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847022C88001D418185AE7FBC727D44" ma:contentTypeVersion="14" ma:contentTypeDescription="Criar um novo documento." ma:contentTypeScope="" ma:versionID="6f0e811746f213e16d1f9fdb7e498a6b">
  <xsd:schema xmlns:xsd="http://www.w3.org/2001/XMLSchema" xmlns:xs="http://www.w3.org/2001/XMLSchema" xmlns:p="http://schemas.microsoft.com/office/2006/metadata/properties" xmlns:ns2="4d2cfad9-bbf7-40aa-9171-772cb7e1a733" xmlns:ns3="73223e55-d0b8-471b-91f4-48a36284b711" targetNamespace="http://schemas.microsoft.com/office/2006/metadata/properties" ma:root="true" ma:fieldsID="a828b6d688bd9b8d89c937b7cde798b1" ns2:_="" ns3:_="">
    <xsd:import namespace="4d2cfad9-bbf7-40aa-9171-772cb7e1a733"/>
    <xsd:import namespace="73223e55-d0b8-471b-91f4-48a36284b7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cfad9-bbf7-40aa-9171-772cb7e1a7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m" ma:readOnly="false" ma:fieldId="{5cf76f15-5ced-4ddc-b409-7134ff3c332f}" ma:taxonomyMulti="true" ma:sspId="2aa08dd7-5382-4e01-b04c-5e1ef8bb0d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223e55-d0b8-471b-91f4-48a36284b71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c3ce67-a68b-4db2-a0cd-633867af2649}" ma:internalName="TaxCatchAll" ma:showField="CatchAllData" ma:web="73223e55-d0b8-471b-91f4-48a36284b7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2cfad9-bbf7-40aa-9171-772cb7e1a733">
      <Terms xmlns="http://schemas.microsoft.com/office/infopath/2007/PartnerControls"/>
    </lcf76f155ced4ddcb4097134ff3c332f>
    <TaxCatchAll xmlns="73223e55-d0b8-471b-91f4-48a36284b71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C05C81-A252-45A1-BB96-383D083FD5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2cfad9-bbf7-40aa-9171-772cb7e1a733"/>
    <ds:schemaRef ds:uri="73223e55-d0b8-471b-91f4-48a36284b7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E34919-6518-4460-88E8-740BF0AA35D9}">
  <ds:schemaRefs>
    <ds:schemaRef ds:uri="4d2cfad9-bbf7-40aa-9171-772cb7e1a733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3223e55-d0b8-471b-91f4-48a36284b71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A522967-00C9-4C4C-BD9D-A140BECB73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4664</Words>
  <Application>Microsoft Office PowerPoint</Application>
  <PresentationFormat>Ecrã Panorâmico</PresentationFormat>
  <Paragraphs>1056</Paragraphs>
  <Slides>122</Slides>
  <Notes>2</Notes>
  <HiddenSlides>1</HiddenSlides>
  <MMClips>2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dos diapositivos</vt:lpstr>
      </vt:variant>
      <vt:variant>
        <vt:i4>122</vt:i4>
      </vt:variant>
    </vt:vector>
  </HeadingPairs>
  <TitlesOfParts>
    <vt:vector size="132" baseType="lpstr">
      <vt:lpstr>Algerian</vt:lpstr>
      <vt:lpstr>Arial</vt:lpstr>
      <vt:lpstr>Arial Black</vt:lpstr>
      <vt:lpstr>Arial Nova</vt:lpstr>
      <vt:lpstr>Calibri</vt:lpstr>
      <vt:lpstr>Calibri Light</vt:lpstr>
      <vt:lpstr>Tema do Office</vt:lpstr>
      <vt:lpstr>Tema do Office</vt:lpstr>
      <vt:lpstr>Tema do Office</vt:lpstr>
      <vt:lpstr>Tema do Office</vt:lpstr>
      <vt:lpstr>Apresentação do PowerPoint</vt:lpstr>
      <vt:lpstr>BI do Animal</vt:lpstr>
      <vt:lpstr> Habitat: Ambiente aquático-Oceanos  Forma: Esférica Simetria: Radial  Tipo de Reprodução: Sexuada  </vt:lpstr>
      <vt:lpstr>Adaptações dos  animais:</vt:lpstr>
      <vt:lpstr>BI do Animal</vt:lpstr>
      <vt:lpstr> Habitat: Ambiente Terrestre  - Florestas  Forma: Cilinidrica  Simetria: Bilateral   Tipo de Reprodução: Sexuada  </vt:lpstr>
      <vt:lpstr>Adaptações dos  animais:</vt:lpstr>
      <vt:lpstr>A fada oriana</vt:lpstr>
      <vt:lpstr>BI do Animal</vt:lpstr>
      <vt:lpstr>   Habitat: Ambiente Terrestre  Forma:  Cabeça, tronco e membros.  Simetria: Bilateral  Tipo de Reprodução: Sexuada.   </vt:lpstr>
      <vt:lpstr>Adaptações              do              gato</vt:lpstr>
      <vt:lpstr>BI do Animal</vt:lpstr>
      <vt:lpstr>Habitat: Ambiente terrestre - Florestas densas  Forma:  Cabeça, tronco e membros Simetria: Bilateral     Tipo de Reprodução: Sexuada   </vt:lpstr>
      <vt:lpstr>Adaptações dos  animais:</vt:lpstr>
      <vt:lpstr>Quem Sou  Eu ?</vt:lpstr>
      <vt:lpstr>BI do Animal</vt:lpstr>
      <vt:lpstr> Habitat: Ambiente terrestre   Forma: Cabeça, tronco e membros Simetria: Bilateral   Tipo de Reprodução: Sexuada   </vt:lpstr>
      <vt:lpstr>Adaptações dos  animais:</vt:lpstr>
      <vt:lpstr>A fada oriana</vt:lpstr>
      <vt:lpstr>BI do Animal</vt:lpstr>
      <vt:lpstr> Habitat: Ambiente terrestre - regiões tropicais, como regiões da Amazônia     Forma: Alongada Simetria: Bilateral  Tipo de Reprodução: Sexuada  </vt:lpstr>
      <vt:lpstr>Adaptações dos  animais:</vt:lpstr>
      <vt:lpstr>A fada oriana</vt:lpstr>
      <vt:lpstr>BI do Animal</vt:lpstr>
      <vt:lpstr> Habitat: Ambiente terreste  Forma: Cabeça, tronco e membros Simetria: Bilateral  Tipo de Reprodução: Sexuada  </vt:lpstr>
      <vt:lpstr>Adaptações dos  animais:</vt:lpstr>
      <vt:lpstr>BI do Animal</vt:lpstr>
      <vt:lpstr> Habitat: Ambiente terrestre  - Europa e da Ásia  Forma: Cabeça, tronco e membros Simetria: Bilateral  Tipo de Reprodução: Sexuada  </vt:lpstr>
      <vt:lpstr>Adaptações  dos  animais:</vt:lpstr>
      <vt:lpstr>A fada oriana</vt:lpstr>
      <vt:lpstr>BI do Animal</vt:lpstr>
      <vt:lpstr> Habitat: Ambiente terrestre - floresta  Forma: Esférica Simetria: Bilateral  Tipo de Reprodução: Sexuada  </vt:lpstr>
      <vt:lpstr>Adaptações dos  animais:</vt:lpstr>
      <vt:lpstr>BI do Animal</vt:lpstr>
      <vt:lpstr> Habitat:  Ambiente terrestre e aéreo  Forma:  Alongada Simetria: Bilateral   Tipo de Reprodução: Sexuada  </vt:lpstr>
      <vt:lpstr>Adaptações dos  animais:</vt:lpstr>
      <vt:lpstr>O pássaro</vt:lpstr>
      <vt:lpstr>BI do Animal</vt:lpstr>
      <vt:lpstr> Habitat: Ambiente terrestre - florestas temperadas  Forma: Cabeça, tronco e membros Simetria: Bilateral  Tipo de Reprodução: Sexuada  </vt:lpstr>
      <vt:lpstr>Adaptações dos  animais:</vt:lpstr>
      <vt:lpstr>BI do Animal</vt:lpstr>
      <vt:lpstr> Habitat: Ambiente terrestre  - savanas...  Forma: Cabeça , Tronco e Membros Simetria: Bilateral  Tipo de Reprodução: Sexuada  </vt:lpstr>
      <vt:lpstr>Adaptações dos  animais:</vt:lpstr>
      <vt:lpstr>O burro </vt:lpstr>
      <vt:lpstr>BI do Animal</vt:lpstr>
      <vt:lpstr> Habitat: Ambiente terrestre.  Forma: Cabeça, tronco e membros. Simetria: Bilateral   Tipo de Reprodução: Sexuada  </vt:lpstr>
      <vt:lpstr>Adaptações dos  animais:</vt:lpstr>
      <vt:lpstr>BI do Animal</vt:lpstr>
      <vt:lpstr> Habitat: Ambiente Terrestre  - floresta  Forma: Cabeça, tronco e membros  Simetria: Bilateral  Tipo de Reprodução: Sexuada  </vt:lpstr>
      <vt:lpstr>Adaptações dos  animais:</vt:lpstr>
      <vt:lpstr>coelho</vt:lpstr>
      <vt:lpstr>BI do Animal</vt:lpstr>
      <vt:lpstr>Apresentação do PowerPoint</vt:lpstr>
      <vt:lpstr>Adaptações dos  animais:</vt:lpstr>
      <vt:lpstr> </vt:lpstr>
      <vt:lpstr>BI do Animal</vt:lpstr>
      <vt:lpstr>   Habitat: Ambiente terrestre  - África  Forma: Cilindrica Simetria: Bilateral  Tipo de Reprodução: Sexuada </vt:lpstr>
      <vt:lpstr>Adaptações dos  animais:</vt:lpstr>
      <vt:lpstr>O trabalho sobre a vibora </vt:lpstr>
      <vt:lpstr>BI do Animal</vt:lpstr>
      <vt:lpstr>  Habitat: Mares e rios.  Forma: Fusiforme  Simetria: Bilateral   Tipo de Reprodução:    Assexuada  </vt:lpstr>
      <vt:lpstr>Adaptações dos  animais:</vt:lpstr>
      <vt:lpstr>A Fada Oriana  de  Sophia de Melo Breyner Andresen</vt:lpstr>
      <vt:lpstr>BI do Animal</vt:lpstr>
      <vt:lpstr>  Habitat: Ambiente terrestre (pântanos, lagos de tundra e linhas costeiras).  Forma: Alongada e aerodinâmica Simetria: Bilateral  Tipo de Reprodução: Sexuada  </vt:lpstr>
      <vt:lpstr>Adaptações dos  animais: </vt:lpstr>
      <vt:lpstr>BI do Animal</vt:lpstr>
      <vt:lpstr> </vt:lpstr>
      <vt:lpstr>Adaptações dos  animais:</vt:lpstr>
      <vt:lpstr>A Fada Oriana  de  Sophia de Melo Breyner Andresen</vt:lpstr>
      <vt:lpstr>BI do Animal</vt:lpstr>
      <vt:lpstr>  Habitat: Ambiente terrestre (Matas e florestas em tocas ou buracos de árvores).  Forma: Cabeça, tronco e membros. Simetria: Corporal.  Tipo de Reprodução: Sexuada  </vt:lpstr>
      <vt:lpstr>Adaptações dos  animais:</vt:lpstr>
      <vt:lpstr>BI do Animal</vt:lpstr>
      <vt:lpstr> Habitat: Ambiente terrestre (Bosques Caducifólios)  Forma: Cabeça tronco e membros Simetria: Bilateral  Tipo de Reprodução:  Sexuada  </vt:lpstr>
      <vt:lpstr>Adaptações dos  animais:</vt:lpstr>
      <vt:lpstr>A Fada Oriana  de  Sophia de Melo Breyner Andresen</vt:lpstr>
      <vt:lpstr>BI do Animal</vt:lpstr>
      <vt:lpstr>  Habitat: Ambiente Terrestre  -Doméstico ou selvagem  Forma: Cabeça, tronco e membros  Simetria: Bilateral  Tipo de Reprodução: Sexuada  </vt:lpstr>
      <vt:lpstr>Adaptações dos  animais:</vt:lpstr>
      <vt:lpstr>BI do Animal</vt:lpstr>
      <vt:lpstr>  Habitat: Ambiente Terrestre (Colónias, formigueiros)   Forma: Cabeça, tórax e abdómen.   Simetria: Bilateral  Tipo de Reprodução: Assexuada  </vt:lpstr>
      <vt:lpstr>Adaptações dos  animais:</vt:lpstr>
      <vt:lpstr>A Fada Oriana  de  Sophia de Melo Breyner Andresen</vt:lpstr>
      <vt:lpstr>BI do Animal</vt:lpstr>
      <vt:lpstr> Habitat: Ambiente terreste  Forma: Cabeça, tronco e membros Simetria: Bilateral  Tipo de Reprodução: Sexuada  </vt:lpstr>
      <vt:lpstr>Adaptações dos  animais:</vt:lpstr>
      <vt:lpstr>BI do Animal</vt:lpstr>
      <vt:lpstr> Habitat: Ambiente Terrestre  - O cão selvagem vive na rua e o cão domesticado vive na casa de uma pessoa.   Forma: Cabeça, tronco e membros Simetria: Bilateral  Tipo de Reprodução: Sexuada  </vt:lpstr>
      <vt:lpstr>Adaptações dos  animais:</vt:lpstr>
      <vt:lpstr>A Fada Oriana  de  Sophia de Melo Breyner Andresen</vt:lpstr>
      <vt:lpstr>BI do Animal</vt:lpstr>
      <vt:lpstr> Habitat: Ambiente terrestre  Forma: Cabeça, tronco e membros. Simetria:  Bilateral.  Tipo de Reprodução: Sexuada. </vt:lpstr>
      <vt:lpstr>Adaptações dos  animais:</vt:lpstr>
      <vt:lpstr>BI do Animal</vt:lpstr>
      <vt:lpstr> Habitat: O porco espinho vive no ambiente terrestre (em florestas, pastagens e até florestas, dependendo da espécie).   Forma: Cabeça, tronco e membros Simetria: Bilateral  Tipo de Reprodução: Sexuada   </vt:lpstr>
      <vt:lpstr>Adaptações dos  animais:</vt:lpstr>
      <vt:lpstr>A Fada Oriana  de  Sophia de Melo Breyner Andresen</vt:lpstr>
      <vt:lpstr>BI do Animal</vt:lpstr>
      <vt:lpstr> Habitat: Ambiente Terrestre geralmente em casas e esgotos.  Forma: Cabeça, tronco e membros, (focinho pontiagudo, orelhas pequenas e arredondadas e uma longa cauda nua ou quase sem pelo. Simetria: Bilateral (é aquela em que o animal apresenta duas partes semelhantes, sendo dividido apenas por um único eixo de simetria).  Tipo de Reprodução: Sexuada  </vt:lpstr>
      <vt:lpstr>Adaptações dos  animais:</vt:lpstr>
      <vt:lpstr>BI do Animal</vt:lpstr>
      <vt:lpstr> Habitat: Ambiente terrestre - florestas  Forma: Cabeça tronco e membros  Simetria: Bilateral   Tipo de Reprodução: Sexuada   </vt:lpstr>
      <vt:lpstr>Adaptações dos  animais:</vt:lpstr>
      <vt:lpstr>A Fada Oriana  de  Sophia de Melo Breyner Andresen</vt:lpstr>
      <vt:lpstr>BI do Animal</vt:lpstr>
      <vt:lpstr> Habitat: Ambiente Terrestre  - floresta  Forma: Aerodinâmica Simetria: Bilateral  Tipo de Reprodução: Sexuada </vt:lpstr>
      <vt:lpstr>Adaptações dos  animais:</vt:lpstr>
      <vt:lpstr>A Fada Oriana  de  Sophia de Melo Breyner Andresen</vt:lpstr>
      <vt:lpstr>BI do Animal</vt:lpstr>
      <vt:lpstr>  Habitat: Ambiente terrestre e aquático: rios, lagos, riachos e outros locais com água doce.  Forma: Cabeça, tronco e membros. Simetria: Bilateral.  Tipo de Reprodução: Sexuada.  </vt:lpstr>
      <vt:lpstr>Adaptações dos  animais:</vt:lpstr>
      <vt:lpstr>A Fada Oriana  de  Sophia de Melo Breyner Andresen</vt:lpstr>
      <vt:lpstr>BI do Animal</vt:lpstr>
      <vt:lpstr> Habitat: Ambiente terrestre - Amazônia  Forma: Cabeça, troncos e membros Simetria: Bilateral  Tipo de Reprodução: Sexuada  </vt:lpstr>
      <vt:lpstr>Adaptações dos  animais:</vt:lpstr>
      <vt:lpstr>A Fada Oriana  de  Sophia de Melo Breyner Andresen</vt:lpstr>
      <vt:lpstr>BI do Animal</vt:lpstr>
      <vt:lpstr> Habitat:  Ambiente Terrestre  - Matas, Pântanos, Desertos e casas. Ou nas suas teias construídas por si própria.  Forma: Cabeça, troncos e membros. Simetria: Bilateral  Tipo de Reprodução: Sexuada  </vt:lpstr>
      <vt:lpstr>Adaptações dos  animais:</vt:lpstr>
      <vt:lpstr>A Fada Oriana  de  Sophia de Melo Breyner Andresen</vt:lpstr>
      <vt:lpstr>BI do Animal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Catarina Santos</dc:creator>
  <cp:lastModifiedBy>Catarina Cláudia  Ferreira dos Santos</cp:lastModifiedBy>
  <cp:revision>164</cp:revision>
  <dcterms:created xsi:type="dcterms:W3CDTF">2022-06-01T18:47:32Z</dcterms:created>
  <dcterms:modified xsi:type="dcterms:W3CDTF">2022-06-02T15:55:54Z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0x0101002847022C88001D418185AE7FBC727D44</vt:lpwstr>
  </property>
  <property fmtid="{D5CDD505-2E9C-101B-9397-08002B2CF9AE}" pid="3" name="MediaServiceImageTags">
    <vt:lpwstr/>
  </property>
</Properties>
</file>